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sldIdLst>
    <p:sldId id="280" r:id="rId2"/>
    <p:sldId id="281" r:id="rId3"/>
    <p:sldId id="284" r:id="rId4"/>
    <p:sldId id="290" r:id="rId5"/>
    <p:sldId id="291" r:id="rId6"/>
    <p:sldId id="285" r:id="rId7"/>
    <p:sldId id="286" r:id="rId8"/>
    <p:sldId id="293" r:id="rId9"/>
    <p:sldId id="287" r:id="rId10"/>
    <p:sldId id="262" r:id="rId11"/>
    <p:sldId id="269" r:id="rId12"/>
    <p:sldId id="278" r:id="rId13"/>
    <p:sldId id="267" r:id="rId14"/>
    <p:sldId id="279" r:id="rId15"/>
    <p:sldId id="28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B6CCB77-B520-4C06-86CA-53354397C54A}">
          <p14:sldIdLst>
            <p14:sldId id="280"/>
            <p14:sldId id="281"/>
            <p14:sldId id="284"/>
            <p14:sldId id="290"/>
            <p14:sldId id="291"/>
            <p14:sldId id="285"/>
          </p14:sldIdLst>
        </p14:section>
        <p14:section name="Untitled Section" id="{0DFE395D-41E2-42F3-BDA6-478B1748A7F0}">
          <p14:sldIdLst>
            <p14:sldId id="286"/>
            <p14:sldId id="293"/>
            <p14:sldId id="287"/>
            <p14:sldId id="262"/>
            <p14:sldId id="269"/>
            <p14:sldId id="278"/>
            <p14:sldId id="267"/>
            <p14:sldId id="279"/>
            <p14:sldId id="2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9" autoAdjust="0"/>
    <p:restoredTop sz="94660"/>
  </p:normalViewPr>
  <p:slideViewPr>
    <p:cSldViewPr snapToGrid="0">
      <p:cViewPr varScale="1">
        <p:scale>
          <a:sx n="58" d="100"/>
          <a:sy n="58" d="100"/>
        </p:scale>
        <p:origin x="10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E86D8-B5DA-7B5A-0450-D6FC9C2429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75FFE-7BA4-FBE6-4621-BC80045F76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EEAB53-05FE-EE71-A437-16657B85A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EB18-239A-4770-B66C-8E8EDBDA3086}" type="datetimeFigureOut">
              <a:rPr lang="en-ID" smtClean="0"/>
              <a:t>16/12/2024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D4405E-5F2F-98D2-F511-9E6BF7D9C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2CDB8-C643-4477-597A-63CAC3C8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0D0A-7514-4E4F-896C-7900DE487A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86520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6626A-3DAF-B059-E1B7-85EA43967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921BD5-BC75-66BF-9F6F-3E6484F5A2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915DEB-69DE-0ED4-C6DC-6BCA566AD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EB18-239A-4770-B66C-8E8EDBDA3086}" type="datetimeFigureOut">
              <a:rPr lang="en-ID" smtClean="0"/>
              <a:t>16/12/2024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E1B75-5DBC-B0F4-1452-7ADF49744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1A67C-2938-F606-3804-A38230B75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0D0A-7514-4E4F-896C-7900DE487A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5450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83FB3F-DB5A-A28E-0A6A-943C2E1258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B597E6-3382-9A3C-5F55-90258535FC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84FEF-8E48-1D34-BAD1-789099FAA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EB18-239A-4770-B66C-8E8EDBDA3086}" type="datetimeFigureOut">
              <a:rPr lang="en-ID" smtClean="0"/>
              <a:t>16/12/2024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367A9-46AB-F2E9-F411-CE866814A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54E70-B517-10F1-94F4-DC70B0FFF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0D0A-7514-4E4F-896C-7900DE487A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91828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D0BDC-E186-4B43-C91B-15BC30E4B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4C27D-FF47-B883-2017-9296205AF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FD0B00-BB43-17A9-ECBD-7B4EC8720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EB18-239A-4770-B66C-8E8EDBDA3086}" type="datetimeFigureOut">
              <a:rPr lang="en-ID" smtClean="0"/>
              <a:t>16/12/2024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C39B41-DB5F-B897-0F7C-A6DF75A4A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9A22A-C69B-A7E4-C89F-E52A9BC86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0D0A-7514-4E4F-896C-7900DE487A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14724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1E3FB-D2E7-B36B-3A12-DC104E823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602AA7-2E8D-9ED2-A528-59F420E99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CFB5C-6234-7BFE-8F9E-6717B2BFD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EB18-239A-4770-B66C-8E8EDBDA3086}" type="datetimeFigureOut">
              <a:rPr lang="en-ID" smtClean="0"/>
              <a:t>16/12/2024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A9ECDC-AB06-6062-AD63-BC4B5692E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9F405-68F1-DCDE-C66E-2AC36DEA7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0D0A-7514-4E4F-896C-7900DE487A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52707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0712A-93AA-2583-4C36-D7E8534F6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06A9D-DF2E-F2EC-3B5D-93A932857A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D4CECB-4157-4752-1DA4-A148A4987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9ECA0B-96E0-52D4-97E4-397254553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EB18-239A-4770-B66C-8E8EDBDA3086}" type="datetimeFigureOut">
              <a:rPr lang="en-ID" smtClean="0"/>
              <a:t>16/12/2024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36E914-0991-480C-72EF-B644FF11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1BA6F7-01F9-EFE7-FA0A-7A1DD418A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0D0A-7514-4E4F-896C-7900DE487A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4045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3E25F-7F4A-B13A-D0DB-6BAFACF71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4D8AE-46A7-D770-BB1F-89310955A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7DB1CD-7574-957C-AA00-CE38C336E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8C3B72-01DB-B40A-778C-5A97280CDC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2EE9DA-571A-9528-6D03-DF3A8A1DEE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6F9CE3-41CE-E193-D2BD-7F80DFC31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EB18-239A-4770-B66C-8E8EDBDA3086}" type="datetimeFigureOut">
              <a:rPr lang="en-ID" smtClean="0"/>
              <a:t>16/12/2024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39D18D-202D-F7B6-3757-35CE6288A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E205C1-4540-6318-A585-DA5C0A83E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0D0A-7514-4E4F-896C-7900DE487A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87816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495FC-D8AA-B8F7-7BEA-0AF397BB2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2AEEB8-E56F-0F9A-0EC0-01B16E0F1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EB18-239A-4770-B66C-8E8EDBDA3086}" type="datetimeFigureOut">
              <a:rPr lang="en-ID" smtClean="0"/>
              <a:t>16/12/2024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3E2754-515E-58C6-20B6-C3F601A71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E31FE1-1A94-1CBF-FDDB-D1374F33F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0D0A-7514-4E4F-896C-7900DE487A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99370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0D3398-3C01-C168-EF9F-67F864D6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EB18-239A-4770-B66C-8E8EDBDA3086}" type="datetimeFigureOut">
              <a:rPr lang="en-ID" smtClean="0"/>
              <a:t>16/12/2024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392F31-DE61-0EE0-A279-010F1895D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8CD8F-ACB8-865E-D62C-511116376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0D0A-7514-4E4F-896C-7900DE487A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24145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52A27-74AE-8D19-BBF7-D0905FD49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59DFE-3D8D-DCCD-C387-FA394CC50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BA0F85-D3E0-D638-5ABB-B13ED9E09A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32B043-C97E-27BA-F32F-BAC76527B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EB18-239A-4770-B66C-8E8EDBDA3086}" type="datetimeFigureOut">
              <a:rPr lang="en-ID" smtClean="0"/>
              <a:t>16/12/2024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FC9C2-BAA7-F6B1-0225-489876571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7FBDC4-64A4-E968-8DB0-39A817F62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0D0A-7514-4E4F-896C-7900DE487A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012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2D6A9-530A-C84B-ED80-9436AD158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0B8FB0-64E2-5A08-157F-4430D767C9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A50FDF-BBD0-432A-B65D-238A94BB27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05F1C0-04AB-0321-C444-CE4E23820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EB18-239A-4770-B66C-8E8EDBDA3086}" type="datetimeFigureOut">
              <a:rPr lang="en-ID" smtClean="0"/>
              <a:t>16/12/2024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900FFE-B4A7-91DA-AFC7-0A197A110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EDD6BD-2E6A-459F-AD75-02B922327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0D0A-7514-4E4F-896C-7900DE487A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6268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87B242-629C-9C6D-8688-8CB415F96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51D25A-892B-47F3-722E-FB83F0BAC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C4273-799B-6C71-0998-FBE3322116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EEB18-239A-4770-B66C-8E8EDBDA3086}" type="datetimeFigureOut">
              <a:rPr lang="en-ID" smtClean="0"/>
              <a:t>16/12/2024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E3CEE-C3BE-2115-1F0B-1F72842B24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551C9-2D3C-D200-985C-F88BDB37A9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20D0A-7514-4E4F-896C-7900DE487A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73085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ackground animasi papan tulis kelas nocopyright latar video pembelajaran">
            <a:extLst>
              <a:ext uri="{FF2B5EF4-FFF2-40B4-BE49-F238E27FC236}">
                <a16:creationId xmlns:a16="http://schemas.microsoft.com/office/drawing/2014/main" id="{3F6486AC-0A2D-CAF7-E8C1-7028627EE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Tulisan Arab Bismillah hirohman nirohim Beserta Arti dan Maknanya">
            <a:extLst>
              <a:ext uri="{FF2B5EF4-FFF2-40B4-BE49-F238E27FC236}">
                <a16:creationId xmlns:a16="http://schemas.microsoft.com/office/drawing/2014/main" id="{039ADBF2-DBDE-9025-0E28-7A38A5BC4E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44" b="25973"/>
          <a:stretch/>
        </p:blipFill>
        <p:spPr bwMode="auto">
          <a:xfrm>
            <a:off x="3364194" y="568531"/>
            <a:ext cx="5309373" cy="597240"/>
          </a:xfrm>
          <a:prstGeom prst="rect">
            <a:avLst/>
          </a:prstGeom>
          <a:ln/>
          <a:effectLst>
            <a:innerShdw blurRad="63500" dist="50800" dir="10800000">
              <a:schemeClr val="accent2">
                <a:lumMod val="60000"/>
                <a:lumOff val="40000"/>
                <a:alpha val="50000"/>
              </a:schemeClr>
            </a:inn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E1F7D8-777A-1CEB-162E-4544676762C4}"/>
              </a:ext>
            </a:extLst>
          </p:cNvPr>
          <p:cNvSpPr txBox="1"/>
          <p:nvPr/>
        </p:nvSpPr>
        <p:spPr>
          <a:xfrm>
            <a:off x="2544897" y="1258133"/>
            <a:ext cx="70287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MATA KULIAH </a:t>
            </a:r>
            <a:br>
              <a:rPr lang="en-US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US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PENDIDIKAN </a:t>
            </a:r>
            <a:r>
              <a:rPr 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AGAMA</a:t>
            </a:r>
            <a:r>
              <a:rPr lang="en-US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ISLAM </a:t>
            </a:r>
            <a:r>
              <a:rPr lang="id-ID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(2 SKS)</a:t>
            </a:r>
            <a:r>
              <a:rPr lang="id-ID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id-ID" sz="2000" b="1" dirty="0">
                <a:solidFill>
                  <a:srgbClr val="FFFF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KONSEP TAKWA  </a:t>
            </a:r>
            <a:r>
              <a:rPr lang="id-ID" sz="3600" b="1" dirty="0">
                <a:solidFill>
                  <a:srgbClr val="FFFF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(</a:t>
            </a:r>
            <a:r>
              <a:rPr lang="ar-SA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تَقْوَى</a:t>
            </a:r>
            <a:r>
              <a:rPr lang="id-ID" sz="3600" b="1" dirty="0">
                <a:solidFill>
                  <a:srgbClr val="FFFF00"/>
                </a:solidFill>
                <a:latin typeface="Arial" panose="020B0604020202020204" pitchFamily="34" charset="0"/>
              </a:rPr>
              <a:t> )</a:t>
            </a:r>
            <a:endParaRPr lang="en-ID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D6F09C-612E-04EF-AE04-F9C086BE4A3C}"/>
              </a:ext>
            </a:extLst>
          </p:cNvPr>
          <p:cNvSpPr txBox="1"/>
          <p:nvPr/>
        </p:nvSpPr>
        <p:spPr>
          <a:xfrm>
            <a:off x="0" y="6455617"/>
            <a:ext cx="12192000" cy="40011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id-ID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id-ID" sz="2000" b="1" dirty="0">
                <a:solidFill>
                  <a:srgbClr val="0070C0"/>
                </a:solidFill>
              </a:rPr>
              <a:t>Sebaik-baik bekal adalah bertaqwa kepada Allah swt.   </a:t>
            </a:r>
            <a:r>
              <a:rPr lang="id-ID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PAI-Pertemuan ke 13 - </a:t>
            </a:r>
            <a:r>
              <a:rPr lang="en-US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Mustofa, S.S.I., </a:t>
            </a:r>
            <a:r>
              <a:rPr lang="en-US" sz="2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M.I.Kom</a:t>
            </a:r>
            <a:r>
              <a:rPr lang="en-US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en-ID" sz="2000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9DE446-1324-5D32-4498-EB40E5A03B7D}"/>
              </a:ext>
            </a:extLst>
          </p:cNvPr>
          <p:cNvSpPr txBox="1"/>
          <p:nvPr/>
        </p:nvSpPr>
        <p:spPr>
          <a:xfrm>
            <a:off x="0" y="1642854"/>
            <a:ext cx="202802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6600" b="0" i="0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ar-SA" sz="6600" b="1" i="0" dirty="0">
                <a:solidFill>
                  <a:srgbClr val="767676"/>
                </a:solidFill>
                <a:effectLst/>
                <a:latin typeface="Arial" panose="020B0604020202020204" pitchFamily="34" charset="0"/>
              </a:rPr>
              <a:t>تَقْوَى</a:t>
            </a:r>
            <a:r>
              <a:rPr lang="ar-SA" sz="6600" b="0" i="0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 </a:t>
            </a:r>
            <a:endParaRPr lang="en-ID" sz="6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2C368B-F7A6-318C-1B0D-718C44DC0466}"/>
              </a:ext>
            </a:extLst>
          </p:cNvPr>
          <p:cNvSpPr txBox="1"/>
          <p:nvPr/>
        </p:nvSpPr>
        <p:spPr>
          <a:xfrm>
            <a:off x="10300771" y="2122355"/>
            <a:ext cx="18177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2800" b="1" dirty="0">
                <a:solidFill>
                  <a:schemeClr val="bg2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TAKWA</a:t>
            </a:r>
            <a:endParaRPr lang="en-ID" sz="2800" dirty="0">
              <a:solidFill>
                <a:schemeClr val="bg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A18B51-F95C-1ED8-829E-FCC3B622666A}"/>
              </a:ext>
            </a:extLst>
          </p:cNvPr>
          <p:cNvSpPr txBox="1"/>
          <p:nvPr/>
        </p:nvSpPr>
        <p:spPr>
          <a:xfrm>
            <a:off x="2622014" y="2541100"/>
            <a:ext cx="685249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1600" b="1" dirty="0">
                <a:solidFill>
                  <a:srgbClr val="00B0F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Pembahasan : </a:t>
            </a:r>
          </a:p>
          <a:p>
            <a:pPr marL="457200" indent="-457200">
              <a:buAutoNum type="arabicPeriod"/>
            </a:pPr>
            <a:r>
              <a:rPr lang="id-ID" sz="1600" b="1" dirty="0">
                <a:solidFill>
                  <a:srgbClr val="00B0F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Pengertian Takwa</a:t>
            </a:r>
          </a:p>
          <a:p>
            <a:pPr marL="457200" indent="-457200">
              <a:buAutoNum type="arabicPeriod"/>
            </a:pPr>
            <a:r>
              <a:rPr lang="id-ID" sz="1600" b="1" dirty="0">
                <a:solidFill>
                  <a:srgbClr val="00B0F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Ruang Lingkup Takwa</a:t>
            </a:r>
          </a:p>
          <a:p>
            <a:pPr marL="457200" indent="-457200">
              <a:buAutoNum type="arabicPeriod"/>
            </a:pPr>
            <a:r>
              <a:rPr lang="id-ID" sz="1600" b="1" dirty="0">
                <a:solidFill>
                  <a:srgbClr val="00B0F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Karakteristik, Fungsi dan manfaat Takwa</a:t>
            </a:r>
          </a:p>
          <a:p>
            <a:pPr marL="457200" indent="-457200">
              <a:buAutoNum type="arabicPeriod"/>
            </a:pPr>
            <a:r>
              <a:rPr lang="id-ID" sz="1600" b="1" dirty="0">
                <a:solidFill>
                  <a:srgbClr val="00B0F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Tanda-tanda orang yang bertakwa</a:t>
            </a:r>
          </a:p>
          <a:p>
            <a:pPr marL="457200" indent="-457200">
              <a:buAutoNum type="arabicPeriod"/>
            </a:pPr>
            <a:r>
              <a:rPr lang="id-ID" sz="1600" b="1" dirty="0">
                <a:solidFill>
                  <a:srgbClr val="00B0F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Janji Allah terhadap orang yang bertakwa</a:t>
            </a:r>
            <a:endParaRPr lang="en-ID" sz="1600" b="1" dirty="0">
              <a:solidFill>
                <a:srgbClr val="00B0F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897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ckground Ppt Aesthetic HD Download Gratis">
            <a:extLst>
              <a:ext uri="{FF2B5EF4-FFF2-40B4-BE49-F238E27FC236}">
                <a16:creationId xmlns:a16="http://schemas.microsoft.com/office/drawing/2014/main" id="{253093C4-14F2-DC37-D8A5-A431C95BB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E2F972-E1CC-E02B-8F03-1A79C9526E73}"/>
              </a:ext>
            </a:extLst>
          </p:cNvPr>
          <p:cNvSpPr txBox="1"/>
          <p:nvPr/>
        </p:nvSpPr>
        <p:spPr>
          <a:xfrm>
            <a:off x="1420413" y="2081825"/>
            <a:ext cx="425327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+mj-lt"/>
              <a:buAutoNum type="arabicPeriod"/>
            </a:pPr>
            <a:r>
              <a:rPr lang="en-ID" sz="24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Menafkahkan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sebagian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harta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>
              <a:buFont typeface="+mj-lt"/>
              <a:buAutoNum type="arabicPeriod"/>
            </a:pPr>
            <a:r>
              <a:rPr lang="en-ID" sz="24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Menahan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amarah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en-ID" sz="24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Memberi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maaf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en-ID" sz="24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Mengerjakan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kebaikan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en-ID" sz="24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Mohon </a:t>
            </a:r>
            <a:r>
              <a:rPr lang="en-ID" sz="24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ampun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kesalahan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id-ID" sz="24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id-ID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(QS. Ali Imran : 133-136)</a:t>
            </a:r>
            <a:endParaRPr lang="en-ID" sz="2400" b="0" i="0" dirty="0"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10E8C6-4739-E132-52A3-FF341DCFE621}"/>
              </a:ext>
            </a:extLst>
          </p:cNvPr>
          <p:cNvSpPr txBox="1"/>
          <p:nvPr/>
        </p:nvSpPr>
        <p:spPr>
          <a:xfrm>
            <a:off x="1297232" y="1322023"/>
            <a:ext cx="5510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Tanda-tanda orang yang bertaqwa</a:t>
            </a:r>
            <a:endParaRPr lang="en-ID" sz="2400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85885F-5B69-F985-934F-D63528720D83}"/>
              </a:ext>
            </a:extLst>
          </p:cNvPr>
          <p:cNvSpPr txBox="1"/>
          <p:nvPr/>
        </p:nvSpPr>
        <p:spPr>
          <a:xfrm>
            <a:off x="6380606" y="1872785"/>
            <a:ext cx="407440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d-ID" altLang="en-US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Dan juga tanda-tanda lain orang yang bertaqwa adalah :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Mengerti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agama</a:t>
            </a:r>
            <a:endParaRPr kumimoji="0" lang="id-ID" altLang="en-US" sz="24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ID" sz="2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Menegakkan</a:t>
            </a:r>
            <a:r>
              <a:rPr lang="en-ID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sholat</a:t>
            </a:r>
            <a:endParaRPr lang="en-ID" sz="24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ID" sz="2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Menjauhi</a:t>
            </a:r>
            <a:r>
              <a:rPr lang="en-ID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maksiat</a:t>
            </a:r>
            <a:endParaRPr lang="en-ID" sz="24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ID" sz="2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Mempersiapkan</a:t>
            </a:r>
            <a:r>
              <a:rPr lang="en-ID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bekal</a:t>
            </a:r>
            <a:r>
              <a:rPr lang="en-ID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hari</a:t>
            </a:r>
            <a:r>
              <a:rPr lang="en-ID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akhir</a:t>
            </a:r>
            <a:endParaRPr lang="en-ID" sz="24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ID" sz="2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Puasa</a:t>
            </a:r>
            <a:endParaRPr lang="en-ID" sz="24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ID" sz="2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Menepati</a:t>
            </a:r>
            <a:r>
              <a:rPr lang="en-ID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janji</a:t>
            </a:r>
            <a:endParaRPr lang="en-ID" sz="24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ID" sz="2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Rajin</a:t>
            </a:r>
            <a:r>
              <a:rPr lang="en-ID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sedeka</a:t>
            </a:r>
            <a:r>
              <a:rPr lang="id-ID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kumimoji="0" lang="id-ID" altLang="en-US" sz="2400" b="1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414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ackground Ppt Aesthetic HD Download Gratis">
            <a:extLst>
              <a:ext uri="{FF2B5EF4-FFF2-40B4-BE49-F238E27FC236}">
                <a16:creationId xmlns:a16="http://schemas.microsoft.com/office/drawing/2014/main" id="{732C3672-BE4D-4037-F732-411F91107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urah Ali Imran, ayat: 133 - 136">
            <a:extLst>
              <a:ext uri="{FF2B5EF4-FFF2-40B4-BE49-F238E27FC236}">
                <a16:creationId xmlns:a16="http://schemas.microsoft.com/office/drawing/2014/main" id="{6D8E940D-536A-6FC8-9A2A-AD1CC688B9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" t="16732" r="1867" b="14718"/>
          <a:stretch/>
        </p:blipFill>
        <p:spPr bwMode="auto">
          <a:xfrm>
            <a:off x="1608465" y="2016090"/>
            <a:ext cx="9132983" cy="375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CF71CA-1B87-A8B9-6C17-3D6FCC382F2E}"/>
              </a:ext>
            </a:extLst>
          </p:cNvPr>
          <p:cNvSpPr txBox="1"/>
          <p:nvPr/>
        </p:nvSpPr>
        <p:spPr>
          <a:xfrm>
            <a:off x="1608465" y="1335660"/>
            <a:ext cx="40211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2800" b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QS. Ali Imran : 133-136</a:t>
            </a:r>
            <a:endParaRPr lang="en-ID" sz="2800" b="1" dirty="0"/>
          </a:p>
        </p:txBody>
      </p:sp>
    </p:spTree>
    <p:extLst>
      <p:ext uri="{BB962C8B-B14F-4D97-AF65-F5344CB8AC3E}">
        <p14:creationId xmlns:p14="http://schemas.microsoft.com/office/powerpoint/2010/main" val="2612923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C4A9C6-6C74-ACD7-B45D-DEF310A0A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ckground Ppt Aesthetic HD Download Gratis">
            <a:extLst>
              <a:ext uri="{FF2B5EF4-FFF2-40B4-BE49-F238E27FC236}">
                <a16:creationId xmlns:a16="http://schemas.microsoft.com/office/drawing/2014/main" id="{F23FA9E7-BDBE-ADF4-B4E2-FA7C369F9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163D61DB-C20C-EBE3-18BD-1857FF87D95C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608464" y="1729546"/>
            <a:ext cx="9011794" cy="419212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158700" bIns="15870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133. Dan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segeralah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kamu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mengerjakan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amal-amal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mendapat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keampunan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Tuhan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kamu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dan (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mendapat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Syurga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bidangnya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seluas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segala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langit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bumi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yang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disediakan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orang-orang yang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bertaqwa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id-ID" altLang="en-US" sz="1600" b="0" i="1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134. </a:t>
            </a:r>
            <a:r>
              <a:rPr lang="id-ID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aitu orang-orang yang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mendermakan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hartanya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pada masa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senang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susah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dan orang-orang yang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menahan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kemarahannya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dan orang-orang yang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memaafkan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kesalahan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orang. Dan (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ingatlah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Allah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mengasihi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orang-orang yang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berbuat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perkara-perkara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altLang="en-US" sz="1600" b="0" i="1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135. Dan juga orang-orang yang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apabila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perbuatan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keji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menganiaya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diri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sendiri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segera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ingat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Allah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lalu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memohon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ampun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dosa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dan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sememangnya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mengampunkan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dosa-dosa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melainkan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Allah -, dan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juga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meneruskan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perbuatan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keji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lakukan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sedang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mengetahui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salahnya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akibatnya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 defTabSz="914400"/>
            <a:endParaRPr kumimoji="0" lang="id-ID" altLang="en-US" sz="1600" b="0" i="1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400"/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kumimoji="0" lang="id-ID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Orang-orang yang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demikian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sifatnya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balasannya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ialah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keampunan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Tuhan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Syurga-syurga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mengalir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bawahnya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sungai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kekal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dalamnya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dan yang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demikian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itulah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sebaik-baik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balasan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orang-orang yang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beramal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id-ID" altLang="en-US" sz="16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d-ID" sz="1600" b="1" i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QS. </a:t>
            </a:r>
            <a:r>
              <a:rPr lang="es-ES" sz="1600" b="1" i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Ali </a:t>
            </a:r>
            <a:r>
              <a:rPr lang="es-ES" sz="1600" b="1" i="1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Imran</a:t>
            </a:r>
            <a:r>
              <a:rPr lang="es-ES" sz="1600" b="1" i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600" b="1" i="1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ayat</a:t>
            </a:r>
            <a:r>
              <a:rPr lang="es-ES" sz="1600" b="1" i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133-136</a:t>
            </a:r>
            <a:r>
              <a:rPr lang="id-ID" sz="1600" b="1" i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s-ES" sz="1600" b="1" i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1600" b="0" i="1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2B9B57-B1CA-C649-04D2-22DC3025F446}"/>
              </a:ext>
            </a:extLst>
          </p:cNvPr>
          <p:cNvSpPr txBox="1"/>
          <p:nvPr/>
        </p:nvSpPr>
        <p:spPr>
          <a:xfrm>
            <a:off x="1608465" y="1335660"/>
            <a:ext cx="40211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b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Terjemah : QS. Ali Imran : 133-136</a:t>
            </a:r>
            <a:endParaRPr lang="en-ID" b="1" dirty="0"/>
          </a:p>
        </p:txBody>
      </p:sp>
    </p:spTree>
    <p:extLst>
      <p:ext uri="{BB962C8B-B14F-4D97-AF65-F5344CB8AC3E}">
        <p14:creationId xmlns:p14="http://schemas.microsoft.com/office/powerpoint/2010/main" val="3962775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pt Background Aesthetic">
            <a:extLst>
              <a:ext uri="{FF2B5EF4-FFF2-40B4-BE49-F238E27FC236}">
                <a16:creationId xmlns:a16="http://schemas.microsoft.com/office/drawing/2014/main" id="{9B23BCE4-813A-E6B2-6D97-C11773C96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668F85-ADE5-791E-D559-BA0238C4DFC2}"/>
              </a:ext>
            </a:extLst>
          </p:cNvPr>
          <p:cNvSpPr txBox="1"/>
          <p:nvPr/>
        </p:nvSpPr>
        <p:spPr>
          <a:xfrm>
            <a:off x="462708" y="482115"/>
            <a:ext cx="11259240" cy="52322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just"/>
            <a:r>
              <a:rPr lang="id-ID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Janji Allah terhadap orang yang bertaqwa 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80F293-D59C-D670-3292-B9ABDEB7AC7A}"/>
              </a:ext>
            </a:extLst>
          </p:cNvPr>
          <p:cNvSpPr txBox="1"/>
          <p:nvPr/>
        </p:nvSpPr>
        <p:spPr>
          <a:xfrm>
            <a:off x="539826" y="1134450"/>
            <a:ext cx="11182121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d-ID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Janji </a:t>
            </a:r>
            <a:r>
              <a:rPr lang="en-ID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Allah </a:t>
            </a:r>
            <a:r>
              <a:rPr lang="id-ID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SWT. Kepada orang yang bertaqwa, </a:t>
            </a:r>
            <a:r>
              <a:rPr lang="en-ID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memberi</a:t>
            </a:r>
            <a:r>
              <a:rPr lang="en-ID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jalan</a:t>
            </a:r>
            <a:r>
              <a:rPr lang="en-ID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keluar / Solusi Kehidupan :</a:t>
            </a:r>
          </a:p>
          <a:p>
            <a:pPr algn="just"/>
            <a:endParaRPr lang="en-ID" sz="20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eriod"/>
            </a:pPr>
            <a:r>
              <a:rPr lang="id-ID" sz="36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6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Memperoleh</a:t>
            </a:r>
            <a:r>
              <a:rPr lang="en-ID" sz="36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6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rezeki</a:t>
            </a:r>
            <a:r>
              <a:rPr lang="en-ID" sz="36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36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36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6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diprediksi</a:t>
            </a:r>
            <a:r>
              <a:rPr lang="en-ID" sz="36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6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sebelumnya</a:t>
            </a:r>
            <a:r>
              <a:rPr lang="en-ID" sz="36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+mj-lt"/>
              <a:buAutoNum type="arabicPeriod"/>
            </a:pPr>
            <a:r>
              <a:rPr lang="id-ID" sz="36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6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Urusannya</a:t>
            </a:r>
            <a:r>
              <a:rPr lang="en-ID" sz="36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6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dimudahkan</a:t>
            </a:r>
            <a:r>
              <a:rPr lang="en-ID" sz="36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oleh Allah SWT</a:t>
            </a:r>
          </a:p>
          <a:p>
            <a:pPr algn="just">
              <a:buFont typeface="+mj-lt"/>
              <a:buAutoNum type="arabicPeriod"/>
            </a:pPr>
            <a:r>
              <a:rPr lang="id-ID" sz="36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6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Kesanggupan</a:t>
            </a:r>
            <a:r>
              <a:rPr lang="en-ID" sz="36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6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ID" sz="36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6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membedakan</a:t>
            </a:r>
            <a:r>
              <a:rPr lang="en-ID" sz="36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mana yang </a:t>
            </a:r>
            <a:r>
              <a:rPr lang="en-ID" sz="36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ID" sz="36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endParaRPr lang="id-ID" sz="36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d-I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ID" sz="36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mana </a:t>
            </a:r>
            <a:r>
              <a:rPr lang="en-ID" sz="36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buruk</a:t>
            </a:r>
            <a:r>
              <a:rPr lang="id-ID" sz="36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ID" sz="36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ID" sz="36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36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6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melaksanakannya</a:t>
            </a:r>
            <a:r>
              <a:rPr lang="en-ID" sz="36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d-ID" sz="36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d-I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Mencukupi kebutuhan/hajatnya.</a:t>
            </a:r>
            <a:endParaRPr lang="en-ID" sz="36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d-I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ID" sz="36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Dihapus</a:t>
            </a:r>
            <a:r>
              <a:rPr lang="en-ID" sz="36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6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kesalahan</a:t>
            </a:r>
            <a:r>
              <a:rPr lang="en-ID" sz="36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dosa yang </a:t>
            </a:r>
            <a:r>
              <a:rPr lang="en-ID" sz="36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ID" sz="36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id-I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ID" sz="36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ID" sz="36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6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penghuni</a:t>
            </a:r>
            <a:r>
              <a:rPr lang="en-ID" sz="36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6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sorga</a:t>
            </a:r>
            <a:r>
              <a:rPr lang="en-ID" sz="36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105674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87A301-93CE-36E4-ED9F-275D0E1A3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pt Background Aesthetic">
            <a:extLst>
              <a:ext uri="{FF2B5EF4-FFF2-40B4-BE49-F238E27FC236}">
                <a16:creationId xmlns:a16="http://schemas.microsoft.com/office/drawing/2014/main" id="{F48F151D-0D0F-F8DB-88D9-3F56D01AB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850499-D5EF-E53E-9A80-AC520C468AE2}"/>
              </a:ext>
            </a:extLst>
          </p:cNvPr>
          <p:cNvSpPr txBox="1"/>
          <p:nvPr/>
        </p:nvSpPr>
        <p:spPr>
          <a:xfrm>
            <a:off x="605928" y="3487882"/>
            <a:ext cx="1118212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ar-SA" sz="2400" b="1" dirty="0"/>
            </a:br>
            <a:r>
              <a:rPr lang="ar-SA" sz="2400" b="1" i="0" dirty="0">
                <a:solidFill>
                  <a:srgbClr val="111827"/>
                </a:solidFill>
                <a:effectLst/>
                <a:latin typeface="__omar_6952f9"/>
              </a:rPr>
              <a:t>يٰٓاَيُّهَا النَّاسُ اِنَّا خَلَقْنٰكُمْ مِّنْ ذَكَرٍ وَّاُنْثٰى وَجَعَلْنٰكُمْ شُعُوْبًا وَّقَبَاۤىِٕلَ لِتَعَارَفُوْاۚ اِنَّ اَكْرَمَكُمْ عِنْدَ اللّٰهِ اَتْقٰىكُمْۗ اِنَّ اللّٰهَ عَلِيْمٌ خَبِيْرٌ </a:t>
            </a:r>
            <a:endParaRPr lang="id-ID" sz="2400" b="1" i="0" dirty="0">
              <a:solidFill>
                <a:srgbClr val="111827"/>
              </a:solidFill>
              <a:effectLst/>
              <a:latin typeface="__omar_6952f9"/>
            </a:endParaRPr>
          </a:p>
          <a:p>
            <a:pPr algn="ctr"/>
            <a:r>
              <a:rPr lang="en-ID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Artinya</a:t>
            </a:r>
            <a:r>
              <a:rPr lang="en-ID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Wahai</a:t>
            </a:r>
            <a:r>
              <a:rPr lang="en-ID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ID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sesungguhnya</a:t>
            </a:r>
            <a:r>
              <a:rPr lang="en-ID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Kami </a:t>
            </a:r>
            <a:r>
              <a:rPr lang="en-ID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ID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menciptakan</a:t>
            </a:r>
            <a:r>
              <a:rPr lang="en-ID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kamu</a:t>
            </a:r>
            <a:r>
              <a:rPr lang="en-ID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seorang</a:t>
            </a:r>
            <a:r>
              <a:rPr lang="en-ID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laki-laki</a:t>
            </a:r>
            <a:r>
              <a:rPr lang="en-ID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perempuan</a:t>
            </a:r>
            <a:r>
              <a:rPr lang="en-ID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Kemudian</a:t>
            </a:r>
            <a:r>
              <a:rPr lang="en-ID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Kami </a:t>
            </a:r>
            <a:r>
              <a:rPr lang="en-ID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menjadikan</a:t>
            </a:r>
            <a:r>
              <a:rPr lang="en-ID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kamu</a:t>
            </a:r>
            <a:r>
              <a:rPr lang="en-ID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berbangsa-bangsa</a:t>
            </a:r>
            <a:r>
              <a:rPr lang="en-ID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bersuku-suku</a:t>
            </a:r>
            <a:r>
              <a:rPr lang="en-ID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agar </a:t>
            </a:r>
            <a:r>
              <a:rPr lang="en-ID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kamu</a:t>
            </a:r>
            <a:r>
              <a:rPr lang="en-ID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saling</a:t>
            </a:r>
            <a:r>
              <a:rPr lang="en-ID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mengenal</a:t>
            </a:r>
            <a:r>
              <a:rPr lang="en-ID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Sesungguhnya</a:t>
            </a:r>
            <a:r>
              <a:rPr lang="en-ID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paling </a:t>
            </a:r>
            <a:r>
              <a:rPr lang="en-ID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mulia</a:t>
            </a:r>
            <a:r>
              <a:rPr lang="en-ID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ID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kamu</a:t>
            </a:r>
            <a:r>
              <a:rPr lang="en-ID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sisi</a:t>
            </a:r>
            <a:r>
              <a:rPr lang="en-ID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Allah </a:t>
            </a:r>
            <a:r>
              <a:rPr lang="en-ID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orang yang paling </a:t>
            </a:r>
            <a:r>
              <a:rPr lang="en-ID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bertakwa</a:t>
            </a:r>
            <a:r>
              <a:rPr lang="en-ID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Sesungguhnya</a:t>
            </a:r>
            <a:r>
              <a:rPr lang="en-ID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Allah Maha </a:t>
            </a:r>
            <a:r>
              <a:rPr lang="en-ID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Mengetahui</a:t>
            </a:r>
            <a:r>
              <a:rPr lang="en-ID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lagi</a:t>
            </a:r>
            <a:r>
              <a:rPr lang="en-ID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Mahateliti</a:t>
            </a:r>
            <a:r>
              <a:rPr lang="en-ID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id-ID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(QS. Al-Hujurat : 13)</a:t>
            </a:r>
            <a:endParaRPr lang="id-ID" sz="2400" b="0" i="0" dirty="0">
              <a:solidFill>
                <a:srgbClr val="111827"/>
              </a:solidFill>
              <a:effectLst/>
              <a:latin typeface="__omar_6952f9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609765-30EA-5AC2-FF34-D1F7415A776A}"/>
              </a:ext>
            </a:extLst>
          </p:cNvPr>
          <p:cNvSpPr txBox="1"/>
          <p:nvPr/>
        </p:nvSpPr>
        <p:spPr>
          <a:xfrm>
            <a:off x="605928" y="580748"/>
            <a:ext cx="10898498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ar-AE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وَمَنْ يَتَّقِ اللَّهَ يَجْعَلْ لَهُ مَخْرَجًا (2) وَيَرْزُقْهُ مِنْ حَيْثُ لَا يَحْتَسِبُ وَمَنْ يَتَوَكَّلْ عَلَى اللَّهِ فَهُوَ حَسْبُهُ إِنَّ اللَّهَ بَالِغُ أَمْرِهِ قَدْ جَعَلَ اللَّهُ لِكُلِّ شَيْءٍ قَدْرًا (3</a:t>
            </a:r>
          </a:p>
          <a:p>
            <a:pPr algn="ctr"/>
            <a:r>
              <a:rPr lang="ar-AE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ID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Barangsiapa</a:t>
            </a:r>
            <a:r>
              <a:rPr lang="en-ID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bertakwa</a:t>
            </a:r>
            <a:r>
              <a:rPr lang="en-ID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ID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Allah </a:t>
            </a:r>
            <a:r>
              <a:rPr lang="en-ID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niscaya</a:t>
            </a:r>
            <a:r>
              <a:rPr lang="en-ID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Dia</a:t>
            </a:r>
            <a:r>
              <a:rPr lang="en-ID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mengadakan</a:t>
            </a:r>
            <a:r>
              <a:rPr lang="en-ID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baginya</a:t>
            </a:r>
            <a:r>
              <a:rPr lang="en-ID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jalan</a:t>
            </a:r>
            <a:r>
              <a:rPr lang="en-ID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keluar</a:t>
            </a:r>
            <a:r>
              <a:rPr lang="en-ID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Dan </a:t>
            </a:r>
            <a:r>
              <a:rPr lang="en-ID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memberinya</a:t>
            </a:r>
            <a:r>
              <a:rPr lang="en-ID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rezki</a:t>
            </a:r>
            <a:r>
              <a:rPr lang="en-ID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arah</a:t>
            </a:r>
            <a:r>
              <a:rPr lang="en-ID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tiada</a:t>
            </a:r>
            <a:r>
              <a:rPr lang="en-ID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disangka-sangkanya</a:t>
            </a:r>
            <a:r>
              <a:rPr lang="en-ID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Dan </a:t>
            </a:r>
            <a:r>
              <a:rPr lang="en-ID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barangsiapa</a:t>
            </a:r>
            <a:r>
              <a:rPr lang="en-ID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bertawakkal</a:t>
            </a:r>
            <a:r>
              <a:rPr lang="en-ID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ID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Allah </a:t>
            </a:r>
            <a:r>
              <a:rPr lang="en-ID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niscaya</a:t>
            </a:r>
            <a:r>
              <a:rPr lang="en-ID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Allah </a:t>
            </a:r>
            <a:r>
              <a:rPr lang="en-ID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mencukupkan</a:t>
            </a:r>
            <a:r>
              <a:rPr lang="en-ID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keperluan</a:t>
            </a:r>
            <a:r>
              <a:rPr lang="en-ID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ID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nya</a:t>
            </a:r>
            <a:r>
              <a:rPr lang="en-ID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Sesungguhnya</a:t>
            </a:r>
            <a:r>
              <a:rPr lang="en-ID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Allah </a:t>
            </a:r>
            <a:r>
              <a:rPr lang="en-ID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melaksanakan</a:t>
            </a:r>
            <a:r>
              <a:rPr lang="en-ID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urusan</a:t>
            </a:r>
            <a:r>
              <a:rPr lang="en-ID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(</a:t>
            </a:r>
            <a:r>
              <a:rPr lang="en-ID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dikehendaki</a:t>
            </a:r>
            <a:r>
              <a:rPr lang="en-ID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)Nya. </a:t>
            </a:r>
            <a:r>
              <a:rPr lang="en-ID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Sesungguhnya</a:t>
            </a:r>
            <a:r>
              <a:rPr lang="en-ID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Allah </a:t>
            </a:r>
            <a:r>
              <a:rPr lang="en-ID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ID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mengadakan</a:t>
            </a:r>
            <a:r>
              <a:rPr lang="en-ID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ketentuan</a:t>
            </a:r>
            <a:r>
              <a:rPr lang="en-ID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ID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tiap-tiap</a:t>
            </a:r>
            <a:r>
              <a:rPr lang="en-ID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sesuatu</a:t>
            </a:r>
            <a:r>
              <a:rPr lang="en-ID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." (QS </a:t>
            </a:r>
            <a:r>
              <a:rPr lang="en-ID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Ath-Thalaq</a:t>
            </a:r>
            <a:r>
              <a:rPr lang="en-ID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 2-3)</a:t>
            </a:r>
          </a:p>
        </p:txBody>
      </p:sp>
    </p:spTree>
    <p:extLst>
      <p:ext uri="{BB962C8B-B14F-4D97-AF65-F5344CB8AC3E}">
        <p14:creationId xmlns:p14="http://schemas.microsoft.com/office/powerpoint/2010/main" val="297659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ambar Background Haji Umroh, Vektor dan File PSD untuk Unduh Gratis |  Pngtree">
            <a:extLst>
              <a:ext uri="{FF2B5EF4-FFF2-40B4-BE49-F238E27FC236}">
                <a16:creationId xmlns:a16="http://schemas.microsoft.com/office/drawing/2014/main" id="{FDEEF210-6173-56E6-79DD-FC0E4C6C7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5CE65A5-6481-F2EA-8744-3E6207A16D63}"/>
              </a:ext>
            </a:extLst>
          </p:cNvPr>
          <p:cNvSpPr txBox="1">
            <a:spLocks/>
          </p:cNvSpPr>
          <p:nvPr/>
        </p:nvSpPr>
        <p:spPr>
          <a:xfrm>
            <a:off x="3706150" y="5008848"/>
            <a:ext cx="6734470" cy="89769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6000" dirty="0">
                <a:solidFill>
                  <a:srgbClr val="002060"/>
                </a:solidFill>
                <a:latin typeface="Bernard MT Condensed" panose="02050806060905020404" pitchFamily="18" charset="0"/>
              </a:rPr>
              <a:t>Selesai...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BB78C99-1574-9C61-2079-F27360D7C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4128" y="4000004"/>
            <a:ext cx="8849360" cy="8976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en-US" sz="6000" dirty="0">
                <a:solidFill>
                  <a:srgbClr val="002060"/>
                </a:solidFill>
                <a:latin typeface="inherit"/>
                <a:cs typeface="Arial" panose="020B0604020202020204" pitchFamily="34" charset="0"/>
              </a:rPr>
              <a:t>الحمد لله رب العالمين</a:t>
            </a:r>
            <a:r>
              <a:rPr lang="en-US" altLang="en-US" sz="6000" dirty="0">
                <a:solidFill>
                  <a:srgbClr val="002060"/>
                </a:solidFill>
              </a:rPr>
              <a:t> </a:t>
            </a:r>
            <a:endParaRPr lang="en-US" altLang="en-US" sz="60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9CFF24-A242-A7FE-CECB-C5DAD44F3D85}"/>
              </a:ext>
            </a:extLst>
          </p:cNvPr>
          <p:cNvSpPr txBox="1"/>
          <p:nvPr/>
        </p:nvSpPr>
        <p:spPr>
          <a:xfrm>
            <a:off x="2685363" y="476435"/>
            <a:ext cx="760439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b="0" i="1" dirty="0">
                <a:solidFill>
                  <a:srgbClr val="444444"/>
                </a:solidFill>
                <a:effectLst/>
                <a:latin typeface="Inter"/>
              </a:rPr>
              <a:t>Orang yang paling </a:t>
            </a:r>
            <a:r>
              <a:rPr lang="en-ID" b="0" i="1" dirty="0" err="1">
                <a:solidFill>
                  <a:srgbClr val="444444"/>
                </a:solidFill>
                <a:effectLst/>
                <a:latin typeface="Inter"/>
              </a:rPr>
              <a:t>lemah</a:t>
            </a:r>
            <a:r>
              <a:rPr lang="en-ID" b="0" i="1" dirty="0">
                <a:solidFill>
                  <a:srgbClr val="444444"/>
                </a:solidFill>
                <a:effectLst/>
                <a:latin typeface="Inter"/>
              </a:rPr>
              <a:t> </a:t>
            </a:r>
            <a:r>
              <a:rPr lang="en-ID" b="0" i="1" dirty="0" err="1">
                <a:solidFill>
                  <a:srgbClr val="444444"/>
                </a:solidFill>
                <a:effectLst/>
                <a:latin typeface="Inter"/>
              </a:rPr>
              <a:t>ialah</a:t>
            </a:r>
            <a:r>
              <a:rPr lang="en-ID" b="0" i="1" dirty="0">
                <a:solidFill>
                  <a:srgbClr val="444444"/>
                </a:solidFill>
                <a:effectLst/>
                <a:latin typeface="Inter"/>
              </a:rPr>
              <a:t> orang yang </a:t>
            </a:r>
            <a:r>
              <a:rPr lang="en-ID" b="0" i="1" dirty="0" err="1">
                <a:solidFill>
                  <a:srgbClr val="444444"/>
                </a:solidFill>
                <a:effectLst/>
                <a:latin typeface="Inter"/>
              </a:rPr>
              <a:t>tidak</a:t>
            </a:r>
            <a:r>
              <a:rPr lang="en-ID" b="0" i="1" dirty="0">
                <a:solidFill>
                  <a:srgbClr val="444444"/>
                </a:solidFill>
                <a:effectLst/>
                <a:latin typeface="Inter"/>
              </a:rPr>
              <a:t> </a:t>
            </a:r>
            <a:r>
              <a:rPr lang="en-ID" b="0" i="1" dirty="0" err="1">
                <a:solidFill>
                  <a:srgbClr val="444444"/>
                </a:solidFill>
                <a:effectLst/>
                <a:latin typeface="Inter"/>
              </a:rPr>
              <a:t>mampu</a:t>
            </a:r>
            <a:r>
              <a:rPr lang="en-ID" b="0" i="1" dirty="0">
                <a:solidFill>
                  <a:srgbClr val="444444"/>
                </a:solidFill>
                <a:effectLst/>
                <a:latin typeface="Inter"/>
              </a:rPr>
              <a:t> </a:t>
            </a:r>
            <a:r>
              <a:rPr lang="en-ID" b="0" i="1" dirty="0" err="1">
                <a:solidFill>
                  <a:srgbClr val="444444"/>
                </a:solidFill>
                <a:effectLst/>
                <a:latin typeface="Inter"/>
              </a:rPr>
              <a:t>mendapatkan</a:t>
            </a:r>
            <a:r>
              <a:rPr lang="en-ID" b="0" i="1" dirty="0">
                <a:solidFill>
                  <a:srgbClr val="444444"/>
                </a:solidFill>
                <a:effectLst/>
                <a:latin typeface="Inter"/>
              </a:rPr>
              <a:t> </a:t>
            </a:r>
            <a:r>
              <a:rPr lang="en-ID" b="0" i="1" dirty="0" err="1">
                <a:solidFill>
                  <a:srgbClr val="444444"/>
                </a:solidFill>
                <a:effectLst/>
                <a:latin typeface="Inter"/>
              </a:rPr>
              <a:t>teman</a:t>
            </a:r>
            <a:r>
              <a:rPr lang="en-ID" b="0" i="1" dirty="0">
                <a:solidFill>
                  <a:srgbClr val="444444"/>
                </a:solidFill>
                <a:effectLst/>
                <a:latin typeface="Inter"/>
              </a:rPr>
              <a:t>. </a:t>
            </a:r>
            <a:r>
              <a:rPr lang="en-ID" b="0" i="1" dirty="0" err="1">
                <a:solidFill>
                  <a:srgbClr val="444444"/>
                </a:solidFill>
                <a:effectLst/>
                <a:latin typeface="Inter"/>
              </a:rPr>
              <a:t>Lebih</a:t>
            </a:r>
            <a:r>
              <a:rPr lang="en-ID" b="0" i="1" dirty="0">
                <a:solidFill>
                  <a:srgbClr val="444444"/>
                </a:solidFill>
                <a:effectLst/>
                <a:latin typeface="Inter"/>
              </a:rPr>
              <a:t> </a:t>
            </a:r>
            <a:r>
              <a:rPr lang="en-ID" b="0" i="1" dirty="0" err="1">
                <a:solidFill>
                  <a:srgbClr val="444444"/>
                </a:solidFill>
                <a:effectLst/>
                <a:latin typeface="Inter"/>
              </a:rPr>
              <a:t>lemah</a:t>
            </a:r>
            <a:r>
              <a:rPr lang="en-ID" b="0" i="1" dirty="0">
                <a:solidFill>
                  <a:srgbClr val="444444"/>
                </a:solidFill>
                <a:effectLst/>
                <a:latin typeface="Inter"/>
              </a:rPr>
              <a:t> </a:t>
            </a:r>
            <a:r>
              <a:rPr lang="en-ID" b="0" i="1" dirty="0" err="1">
                <a:solidFill>
                  <a:srgbClr val="444444"/>
                </a:solidFill>
                <a:effectLst/>
                <a:latin typeface="Inter"/>
              </a:rPr>
              <a:t>lagi</a:t>
            </a:r>
            <a:r>
              <a:rPr lang="en-ID" b="0" i="1" dirty="0">
                <a:solidFill>
                  <a:srgbClr val="444444"/>
                </a:solidFill>
                <a:effectLst/>
                <a:latin typeface="Inter"/>
              </a:rPr>
              <a:t> orang yang </a:t>
            </a:r>
            <a:r>
              <a:rPr lang="en-ID" b="0" i="1" dirty="0" err="1">
                <a:solidFill>
                  <a:srgbClr val="444444"/>
                </a:solidFill>
                <a:effectLst/>
                <a:latin typeface="Inter"/>
              </a:rPr>
              <a:t>mendapatkan</a:t>
            </a:r>
            <a:r>
              <a:rPr lang="en-ID" b="0" i="1" dirty="0">
                <a:solidFill>
                  <a:srgbClr val="444444"/>
                </a:solidFill>
                <a:effectLst/>
                <a:latin typeface="Inter"/>
              </a:rPr>
              <a:t> dan </a:t>
            </a:r>
            <a:r>
              <a:rPr lang="en-ID" b="0" i="1" dirty="0" err="1">
                <a:solidFill>
                  <a:srgbClr val="444444"/>
                </a:solidFill>
                <a:effectLst/>
                <a:latin typeface="Inter"/>
              </a:rPr>
              <a:t>menyia-nyiakannya</a:t>
            </a:r>
            <a:r>
              <a:rPr lang="en-ID" b="0" i="1" dirty="0">
                <a:solidFill>
                  <a:srgbClr val="444444"/>
                </a:solidFill>
                <a:effectLst/>
                <a:latin typeface="Inter"/>
              </a:rPr>
              <a:t>.</a:t>
            </a:r>
            <a:endParaRPr lang="id-ID" b="0" i="1" dirty="0">
              <a:solidFill>
                <a:srgbClr val="444444"/>
              </a:solidFill>
              <a:effectLst/>
              <a:latin typeface="Inter"/>
            </a:endParaRPr>
          </a:p>
          <a:p>
            <a:pPr algn="ctr"/>
            <a:endParaRPr lang="id-ID" i="1" dirty="0">
              <a:solidFill>
                <a:srgbClr val="444444"/>
              </a:solidFill>
              <a:latin typeface="Inter"/>
            </a:endParaRPr>
          </a:p>
          <a:p>
            <a:pPr algn="ctr"/>
            <a:r>
              <a:rPr lang="en-ID" b="0" i="1" dirty="0">
                <a:solidFill>
                  <a:srgbClr val="444444"/>
                </a:solidFill>
                <a:effectLst/>
                <a:latin typeface="Inter"/>
              </a:rPr>
              <a:t>Masing-masing </a:t>
            </a:r>
            <a:r>
              <a:rPr lang="en-ID" b="0" i="1" dirty="0" err="1">
                <a:solidFill>
                  <a:srgbClr val="444444"/>
                </a:solidFill>
                <a:effectLst/>
                <a:latin typeface="Inter"/>
              </a:rPr>
              <a:t>kita</a:t>
            </a:r>
            <a:r>
              <a:rPr lang="en-ID" b="0" i="1" dirty="0">
                <a:solidFill>
                  <a:srgbClr val="444444"/>
                </a:solidFill>
                <a:effectLst/>
                <a:latin typeface="Inter"/>
              </a:rPr>
              <a:t> punya </a:t>
            </a:r>
            <a:r>
              <a:rPr lang="en-ID" b="0" i="1" dirty="0" err="1">
                <a:solidFill>
                  <a:srgbClr val="444444"/>
                </a:solidFill>
                <a:effectLst/>
                <a:latin typeface="Inter"/>
              </a:rPr>
              <a:t>kelebihan</a:t>
            </a:r>
            <a:r>
              <a:rPr lang="en-ID" b="0" i="1" dirty="0">
                <a:solidFill>
                  <a:srgbClr val="444444"/>
                </a:solidFill>
                <a:effectLst/>
                <a:latin typeface="Inter"/>
              </a:rPr>
              <a:t> dan </a:t>
            </a:r>
            <a:r>
              <a:rPr lang="en-ID" b="0" i="1" dirty="0" err="1">
                <a:solidFill>
                  <a:srgbClr val="444444"/>
                </a:solidFill>
                <a:effectLst/>
                <a:latin typeface="Inter"/>
              </a:rPr>
              <a:t>kekurangan</a:t>
            </a:r>
            <a:r>
              <a:rPr lang="en-ID" b="0" i="1" dirty="0">
                <a:solidFill>
                  <a:srgbClr val="444444"/>
                </a:solidFill>
                <a:effectLst/>
                <a:latin typeface="Inter"/>
              </a:rPr>
              <a:t>. </a:t>
            </a:r>
            <a:r>
              <a:rPr lang="en-ID" b="0" i="1" dirty="0" err="1">
                <a:solidFill>
                  <a:srgbClr val="444444"/>
                </a:solidFill>
                <a:effectLst/>
                <a:latin typeface="Inter"/>
              </a:rPr>
              <a:t>Marilah</a:t>
            </a:r>
            <a:r>
              <a:rPr lang="en-ID" b="0" i="1" dirty="0">
                <a:solidFill>
                  <a:srgbClr val="444444"/>
                </a:solidFill>
                <a:effectLst/>
                <a:latin typeface="Inter"/>
              </a:rPr>
              <a:t> </a:t>
            </a:r>
            <a:r>
              <a:rPr lang="en-ID" b="0" i="1" dirty="0" err="1">
                <a:solidFill>
                  <a:srgbClr val="444444"/>
                </a:solidFill>
                <a:effectLst/>
                <a:latin typeface="Inter"/>
              </a:rPr>
              <a:t>saling</a:t>
            </a:r>
            <a:r>
              <a:rPr lang="en-ID" b="0" i="1" dirty="0">
                <a:solidFill>
                  <a:srgbClr val="444444"/>
                </a:solidFill>
                <a:effectLst/>
                <a:latin typeface="Inter"/>
              </a:rPr>
              <a:t> </a:t>
            </a:r>
            <a:r>
              <a:rPr lang="en-ID" b="0" i="1" dirty="0" err="1">
                <a:solidFill>
                  <a:srgbClr val="444444"/>
                </a:solidFill>
                <a:effectLst/>
                <a:latin typeface="Inter"/>
              </a:rPr>
              <a:t>melengkapi</a:t>
            </a:r>
            <a:r>
              <a:rPr lang="en-ID" b="0" i="1" dirty="0">
                <a:solidFill>
                  <a:srgbClr val="444444"/>
                </a:solidFill>
                <a:effectLst/>
                <a:latin typeface="Inter"/>
              </a:rPr>
              <a:t> dan </a:t>
            </a:r>
            <a:r>
              <a:rPr lang="en-ID" b="0" i="1" dirty="0" err="1">
                <a:solidFill>
                  <a:srgbClr val="444444"/>
                </a:solidFill>
                <a:effectLst/>
                <a:latin typeface="Inter"/>
              </a:rPr>
              <a:t>menyempurnakan</a:t>
            </a:r>
            <a:r>
              <a:rPr lang="en-ID" b="0" i="1" dirty="0">
                <a:solidFill>
                  <a:srgbClr val="444444"/>
                </a:solidFill>
                <a:effectLst/>
                <a:latin typeface="Inter"/>
              </a:rPr>
              <a:t> </a:t>
            </a:r>
            <a:r>
              <a:rPr lang="en-ID" b="0" i="1" dirty="0" err="1">
                <a:solidFill>
                  <a:srgbClr val="444444"/>
                </a:solidFill>
                <a:effectLst/>
                <a:latin typeface="Inter"/>
              </a:rPr>
              <a:t>untuk</a:t>
            </a:r>
            <a:r>
              <a:rPr lang="en-ID" b="0" i="1" dirty="0">
                <a:solidFill>
                  <a:srgbClr val="444444"/>
                </a:solidFill>
                <a:effectLst/>
                <a:latin typeface="Inter"/>
              </a:rPr>
              <a:t> </a:t>
            </a:r>
            <a:r>
              <a:rPr lang="en-ID" b="0" i="1" dirty="0" err="1">
                <a:solidFill>
                  <a:srgbClr val="444444"/>
                </a:solidFill>
                <a:effectLst/>
                <a:latin typeface="Inter"/>
              </a:rPr>
              <a:t>mencapai</a:t>
            </a:r>
            <a:r>
              <a:rPr lang="en-ID" b="0" i="1" dirty="0">
                <a:solidFill>
                  <a:srgbClr val="444444"/>
                </a:solidFill>
                <a:effectLst/>
                <a:latin typeface="Inter"/>
              </a:rPr>
              <a:t> </a:t>
            </a:r>
            <a:r>
              <a:rPr lang="en-ID" b="0" i="1" dirty="0" err="1">
                <a:solidFill>
                  <a:srgbClr val="444444"/>
                </a:solidFill>
                <a:effectLst/>
                <a:latin typeface="Inter"/>
              </a:rPr>
              <a:t>kebahagiaan</a:t>
            </a:r>
            <a:r>
              <a:rPr lang="en-ID" b="0" i="1" dirty="0">
                <a:solidFill>
                  <a:srgbClr val="444444"/>
                </a:solidFill>
                <a:effectLst/>
                <a:latin typeface="Inter"/>
              </a:rPr>
              <a:t> </a:t>
            </a:r>
            <a:r>
              <a:rPr lang="en-ID" b="0" i="1" dirty="0" err="1">
                <a:solidFill>
                  <a:srgbClr val="444444"/>
                </a:solidFill>
                <a:effectLst/>
                <a:latin typeface="Inter"/>
              </a:rPr>
              <a:t>sempurna</a:t>
            </a:r>
            <a:r>
              <a:rPr lang="en-ID" b="0" i="1" dirty="0">
                <a:solidFill>
                  <a:srgbClr val="444444"/>
                </a:solidFill>
                <a:effectLst/>
                <a:latin typeface="Inter"/>
              </a:rPr>
              <a:t>, </a:t>
            </a:r>
            <a:r>
              <a:rPr lang="en-ID" b="0" i="1" dirty="0" err="1">
                <a:solidFill>
                  <a:srgbClr val="444444"/>
                </a:solidFill>
                <a:effectLst/>
                <a:latin typeface="Inter"/>
              </a:rPr>
              <a:t>kebahagiaan</a:t>
            </a:r>
            <a:r>
              <a:rPr lang="en-ID" b="0" i="1" dirty="0">
                <a:solidFill>
                  <a:srgbClr val="444444"/>
                </a:solidFill>
                <a:effectLst/>
                <a:latin typeface="Inter"/>
              </a:rPr>
              <a:t> </a:t>
            </a:r>
            <a:r>
              <a:rPr lang="en-ID" b="0" i="1" dirty="0" err="1">
                <a:solidFill>
                  <a:srgbClr val="444444"/>
                </a:solidFill>
                <a:effectLst/>
                <a:latin typeface="Inter"/>
              </a:rPr>
              <a:t>kita</a:t>
            </a:r>
            <a:r>
              <a:rPr lang="en-ID" b="0" i="1" dirty="0">
                <a:solidFill>
                  <a:srgbClr val="444444"/>
                </a:solidFill>
                <a:effectLst/>
                <a:latin typeface="Inter"/>
              </a:rPr>
              <a:t> </a:t>
            </a:r>
            <a:r>
              <a:rPr lang="en-ID" b="0" i="1" dirty="0" err="1">
                <a:solidFill>
                  <a:srgbClr val="444444"/>
                </a:solidFill>
                <a:effectLst/>
                <a:latin typeface="Inter"/>
              </a:rPr>
              <a:t>bersama</a:t>
            </a:r>
            <a:r>
              <a:rPr lang="en-ID" b="0" i="1" dirty="0">
                <a:solidFill>
                  <a:srgbClr val="444444"/>
                </a:solidFill>
                <a:effectLst/>
                <a:latin typeface="Inter"/>
              </a:rPr>
              <a:t>.</a:t>
            </a:r>
            <a:endParaRPr lang="id-ID" i="1" dirty="0">
              <a:solidFill>
                <a:srgbClr val="444444"/>
              </a:solidFill>
              <a:latin typeface="Inter"/>
            </a:endParaRPr>
          </a:p>
          <a:p>
            <a:pPr algn="ctr"/>
            <a:endParaRPr lang="id-ID" b="0" i="1" dirty="0">
              <a:solidFill>
                <a:srgbClr val="444444"/>
              </a:solidFill>
              <a:effectLst/>
              <a:latin typeface="Inter"/>
            </a:endParaRPr>
          </a:p>
          <a:p>
            <a:pPr algn="ctr"/>
            <a:r>
              <a:rPr lang="en-ID" b="0" i="1" dirty="0" err="1">
                <a:solidFill>
                  <a:srgbClr val="444444"/>
                </a:solidFill>
                <a:effectLst/>
                <a:latin typeface="Inter"/>
              </a:rPr>
              <a:t>Kebencian</a:t>
            </a:r>
            <a:r>
              <a:rPr lang="en-ID" b="0" i="1" dirty="0">
                <a:solidFill>
                  <a:srgbClr val="444444"/>
                </a:solidFill>
                <a:effectLst/>
                <a:latin typeface="Inter"/>
              </a:rPr>
              <a:t> kalian </a:t>
            </a:r>
            <a:r>
              <a:rPr lang="en-ID" b="0" i="1" dirty="0" err="1">
                <a:solidFill>
                  <a:srgbClr val="444444"/>
                </a:solidFill>
                <a:effectLst/>
                <a:latin typeface="Inter"/>
              </a:rPr>
              <a:t>terhadap</a:t>
            </a:r>
            <a:r>
              <a:rPr lang="en-ID" b="0" i="1" dirty="0">
                <a:solidFill>
                  <a:srgbClr val="444444"/>
                </a:solidFill>
                <a:effectLst/>
                <a:latin typeface="Inter"/>
              </a:rPr>
              <a:t> </a:t>
            </a:r>
            <a:r>
              <a:rPr lang="en-ID" b="0" i="1" dirty="0" err="1">
                <a:solidFill>
                  <a:srgbClr val="444444"/>
                </a:solidFill>
                <a:effectLst/>
                <a:latin typeface="Inter"/>
              </a:rPr>
              <a:t>suatu</a:t>
            </a:r>
            <a:r>
              <a:rPr lang="en-ID" b="0" i="1" dirty="0">
                <a:solidFill>
                  <a:srgbClr val="444444"/>
                </a:solidFill>
                <a:effectLst/>
                <a:latin typeface="Inter"/>
              </a:rPr>
              <a:t> </a:t>
            </a:r>
            <a:r>
              <a:rPr lang="en-ID" b="0" i="1" dirty="0" err="1">
                <a:solidFill>
                  <a:srgbClr val="444444"/>
                </a:solidFill>
                <a:effectLst/>
                <a:latin typeface="Inter"/>
              </a:rPr>
              <a:t>kaum</a:t>
            </a:r>
            <a:r>
              <a:rPr lang="en-ID" b="0" i="1" dirty="0">
                <a:solidFill>
                  <a:srgbClr val="444444"/>
                </a:solidFill>
                <a:effectLst/>
                <a:latin typeface="Inter"/>
              </a:rPr>
              <a:t> </a:t>
            </a:r>
            <a:r>
              <a:rPr lang="en-ID" b="0" i="1" dirty="0" err="1">
                <a:solidFill>
                  <a:srgbClr val="444444"/>
                </a:solidFill>
                <a:effectLst/>
                <a:latin typeface="Inter"/>
              </a:rPr>
              <a:t>mendorong</a:t>
            </a:r>
            <a:r>
              <a:rPr lang="en-ID" b="0" i="1" dirty="0">
                <a:solidFill>
                  <a:srgbClr val="444444"/>
                </a:solidFill>
                <a:effectLst/>
                <a:latin typeface="Inter"/>
              </a:rPr>
              <a:t> kalian </a:t>
            </a:r>
            <a:r>
              <a:rPr lang="en-ID" b="0" i="1" dirty="0" err="1">
                <a:solidFill>
                  <a:srgbClr val="444444"/>
                </a:solidFill>
                <a:effectLst/>
                <a:latin typeface="Inter"/>
              </a:rPr>
              <a:t>untuk</a:t>
            </a:r>
            <a:r>
              <a:rPr lang="en-ID" b="0" i="1" dirty="0">
                <a:solidFill>
                  <a:srgbClr val="444444"/>
                </a:solidFill>
                <a:effectLst/>
                <a:latin typeface="Inter"/>
              </a:rPr>
              <a:t> </a:t>
            </a:r>
            <a:r>
              <a:rPr lang="en-ID" b="0" i="1" dirty="0" err="1">
                <a:solidFill>
                  <a:srgbClr val="444444"/>
                </a:solidFill>
                <a:effectLst/>
                <a:latin typeface="Inter"/>
              </a:rPr>
              <a:t>berlaku</a:t>
            </a:r>
            <a:r>
              <a:rPr lang="en-ID" b="0" i="1" dirty="0">
                <a:solidFill>
                  <a:srgbClr val="444444"/>
                </a:solidFill>
                <a:effectLst/>
                <a:latin typeface="Inter"/>
              </a:rPr>
              <a:t> </a:t>
            </a:r>
            <a:r>
              <a:rPr lang="en-ID" b="0" i="1" dirty="0" err="1">
                <a:solidFill>
                  <a:srgbClr val="444444"/>
                </a:solidFill>
                <a:effectLst/>
                <a:latin typeface="Inter"/>
              </a:rPr>
              <a:t>tidak</a:t>
            </a:r>
            <a:r>
              <a:rPr lang="en-ID" b="0" i="1" dirty="0">
                <a:solidFill>
                  <a:srgbClr val="444444"/>
                </a:solidFill>
                <a:effectLst/>
                <a:latin typeface="Inter"/>
              </a:rPr>
              <a:t> </a:t>
            </a:r>
            <a:r>
              <a:rPr lang="en-ID" b="0" i="1" dirty="0" err="1">
                <a:solidFill>
                  <a:srgbClr val="444444"/>
                </a:solidFill>
                <a:effectLst/>
                <a:latin typeface="Inter"/>
              </a:rPr>
              <a:t>adil</a:t>
            </a:r>
            <a:r>
              <a:rPr lang="en-ID" b="0" i="1" dirty="0">
                <a:solidFill>
                  <a:srgbClr val="444444"/>
                </a:solidFill>
                <a:effectLst/>
                <a:latin typeface="Inter"/>
              </a:rPr>
              <a:t>. </a:t>
            </a:r>
            <a:r>
              <a:rPr lang="en-ID" b="0" i="1" dirty="0" err="1">
                <a:solidFill>
                  <a:srgbClr val="444444"/>
                </a:solidFill>
                <a:effectLst/>
                <a:latin typeface="Inter"/>
              </a:rPr>
              <a:t>Berlaku</a:t>
            </a:r>
            <a:r>
              <a:rPr lang="en-ID" b="0" i="1" dirty="0">
                <a:solidFill>
                  <a:srgbClr val="444444"/>
                </a:solidFill>
                <a:effectLst/>
                <a:latin typeface="Inter"/>
              </a:rPr>
              <a:t> </a:t>
            </a:r>
            <a:r>
              <a:rPr lang="en-ID" b="0" i="1" dirty="0" err="1">
                <a:solidFill>
                  <a:srgbClr val="444444"/>
                </a:solidFill>
                <a:effectLst/>
                <a:latin typeface="Inter"/>
              </a:rPr>
              <a:t>adillah</a:t>
            </a:r>
            <a:r>
              <a:rPr lang="en-ID" b="0" i="1" dirty="0">
                <a:solidFill>
                  <a:srgbClr val="444444"/>
                </a:solidFill>
                <a:effectLst/>
                <a:latin typeface="Inter"/>
              </a:rPr>
              <a:t>. Adil </a:t>
            </a:r>
            <a:r>
              <a:rPr lang="en-ID" b="0" i="1" dirty="0" err="1">
                <a:solidFill>
                  <a:srgbClr val="444444"/>
                </a:solidFill>
                <a:effectLst/>
                <a:latin typeface="Inter"/>
              </a:rPr>
              <a:t>itu</a:t>
            </a:r>
            <a:r>
              <a:rPr lang="en-ID" b="0" i="1" dirty="0">
                <a:solidFill>
                  <a:srgbClr val="444444"/>
                </a:solidFill>
                <a:effectLst/>
                <a:latin typeface="Inter"/>
              </a:rPr>
              <a:t> </a:t>
            </a:r>
            <a:r>
              <a:rPr lang="en-ID" b="0" i="1" dirty="0" err="1">
                <a:solidFill>
                  <a:srgbClr val="444444"/>
                </a:solidFill>
                <a:effectLst/>
                <a:latin typeface="Inter"/>
              </a:rPr>
              <a:t>lebih</a:t>
            </a:r>
            <a:r>
              <a:rPr lang="en-ID" b="0" i="1" dirty="0">
                <a:solidFill>
                  <a:srgbClr val="444444"/>
                </a:solidFill>
                <a:effectLst/>
                <a:latin typeface="Inter"/>
              </a:rPr>
              <a:t> </a:t>
            </a:r>
            <a:r>
              <a:rPr lang="en-ID" b="0" i="1" dirty="0" err="1">
                <a:solidFill>
                  <a:srgbClr val="444444"/>
                </a:solidFill>
                <a:effectLst/>
                <a:latin typeface="Inter"/>
              </a:rPr>
              <a:t>dekat</a:t>
            </a:r>
            <a:r>
              <a:rPr lang="en-ID" b="0" i="1" dirty="0">
                <a:solidFill>
                  <a:srgbClr val="444444"/>
                </a:solidFill>
                <a:effectLst/>
                <a:latin typeface="Inter"/>
              </a:rPr>
              <a:t> </a:t>
            </a:r>
            <a:r>
              <a:rPr lang="en-ID" b="0" i="1" dirty="0" err="1">
                <a:solidFill>
                  <a:srgbClr val="444444"/>
                </a:solidFill>
                <a:effectLst/>
                <a:latin typeface="Inter"/>
              </a:rPr>
              <a:t>kepada</a:t>
            </a:r>
            <a:r>
              <a:rPr lang="en-ID" b="0" i="1" dirty="0">
                <a:solidFill>
                  <a:srgbClr val="444444"/>
                </a:solidFill>
                <a:effectLst/>
                <a:latin typeface="Inter"/>
              </a:rPr>
              <a:t> </a:t>
            </a:r>
            <a:r>
              <a:rPr lang="en-ID" b="0" i="1" dirty="0" err="1">
                <a:solidFill>
                  <a:srgbClr val="444444"/>
                </a:solidFill>
                <a:effectLst/>
                <a:latin typeface="Inter"/>
              </a:rPr>
              <a:t>takwa</a:t>
            </a:r>
            <a:r>
              <a:rPr lang="en-ID" b="0" i="1" dirty="0">
                <a:solidFill>
                  <a:srgbClr val="444444"/>
                </a:solidFill>
                <a:effectLst/>
                <a:latin typeface="Inter"/>
              </a:rPr>
              <a:t>. </a:t>
            </a:r>
            <a:r>
              <a:rPr lang="en-ID" b="0" i="1" dirty="0" err="1">
                <a:solidFill>
                  <a:srgbClr val="444444"/>
                </a:solidFill>
                <a:effectLst/>
                <a:latin typeface="Inter"/>
              </a:rPr>
              <a:t>Takwalah</a:t>
            </a:r>
            <a:r>
              <a:rPr lang="en-ID" b="0" i="1" dirty="0">
                <a:solidFill>
                  <a:srgbClr val="444444"/>
                </a:solidFill>
                <a:effectLst/>
                <a:latin typeface="Inter"/>
              </a:rPr>
              <a:t> </a:t>
            </a:r>
            <a:r>
              <a:rPr lang="en-ID" b="0" i="1" dirty="0" err="1">
                <a:solidFill>
                  <a:srgbClr val="444444"/>
                </a:solidFill>
                <a:effectLst/>
                <a:latin typeface="Inter"/>
              </a:rPr>
              <a:t>kepada</a:t>
            </a:r>
            <a:r>
              <a:rPr lang="en-ID" b="0" i="1" dirty="0">
                <a:solidFill>
                  <a:srgbClr val="444444"/>
                </a:solidFill>
                <a:effectLst/>
                <a:latin typeface="Inter"/>
              </a:rPr>
              <a:t> Allah.</a:t>
            </a:r>
            <a:endParaRPr lang="id-ID" b="0" i="1" dirty="0">
              <a:solidFill>
                <a:srgbClr val="444444"/>
              </a:solidFill>
              <a:effectLst/>
              <a:latin typeface="Inter"/>
            </a:endParaRPr>
          </a:p>
          <a:p>
            <a:pPr algn="ctr"/>
            <a:endParaRPr lang="id-ID" i="1" dirty="0">
              <a:solidFill>
                <a:srgbClr val="444444"/>
              </a:solidFill>
              <a:latin typeface="Inter"/>
            </a:endParaRPr>
          </a:p>
          <a:p>
            <a:pPr algn="r"/>
            <a:r>
              <a:rPr lang="id-ID" i="1" dirty="0"/>
              <a:t>KH. Musthofa Bisri/Gus Mus</a:t>
            </a:r>
            <a:endParaRPr lang="en-ID" i="1" dirty="0"/>
          </a:p>
        </p:txBody>
      </p:sp>
    </p:spTree>
    <p:extLst>
      <p:ext uri="{BB962C8B-B14F-4D97-AF65-F5344CB8AC3E}">
        <p14:creationId xmlns:p14="http://schemas.microsoft.com/office/powerpoint/2010/main" val="4152693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DD6A1-6737-8BCB-8F5D-FC3EAD075B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ackground animasi papan tulis kelas nocopyright latar video pembelajaran">
            <a:extLst>
              <a:ext uri="{FF2B5EF4-FFF2-40B4-BE49-F238E27FC236}">
                <a16:creationId xmlns:a16="http://schemas.microsoft.com/office/drawing/2014/main" id="{B2CBC0DE-5719-FEAD-535F-A77207B93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Tulisan Arab Bismillah hirohman nirohim Beserta Arti dan Maknanya">
            <a:extLst>
              <a:ext uri="{FF2B5EF4-FFF2-40B4-BE49-F238E27FC236}">
                <a16:creationId xmlns:a16="http://schemas.microsoft.com/office/drawing/2014/main" id="{C6E4E395-A96E-8E68-7189-7D8A32C602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44" b="25973"/>
          <a:stretch/>
        </p:blipFill>
        <p:spPr bwMode="auto">
          <a:xfrm>
            <a:off x="3364194" y="568531"/>
            <a:ext cx="5309373" cy="597240"/>
          </a:xfrm>
          <a:prstGeom prst="rect">
            <a:avLst/>
          </a:prstGeom>
          <a:ln/>
          <a:effectLst>
            <a:innerShdw blurRad="63500" dist="50800" dir="10800000">
              <a:schemeClr val="accent2">
                <a:lumMod val="60000"/>
                <a:lumOff val="40000"/>
                <a:alpha val="50000"/>
              </a:schemeClr>
            </a:inn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E25B467-50D0-193C-25E6-479F74FB790C}"/>
              </a:ext>
            </a:extLst>
          </p:cNvPr>
          <p:cNvSpPr txBox="1"/>
          <p:nvPr/>
        </p:nvSpPr>
        <p:spPr>
          <a:xfrm>
            <a:off x="2566929" y="1735197"/>
            <a:ext cx="6966331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400" b="1" i="0" dirty="0">
                <a:solidFill>
                  <a:schemeClr val="bg1"/>
                </a:solidFill>
                <a:effectLst/>
                <a:latin typeface="__omar_6952f9"/>
              </a:rPr>
              <a:t>يٰٓاَيُّهَا الَّذِيْنَ اٰمَنُوا اتَّقُوا اللّٰهَ حَقَّ تُقٰىتِهٖ وَلَا تَمُوْتُنَّ اِلَّا وَاَنْتُمْ مُّسْلِمُوْنَ </a:t>
            </a:r>
            <a:endParaRPr lang="id-ID" sz="2400" b="1" i="1" spc="35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id-ID" sz="2000" i="1" spc="35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000" i="1" spc="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r>
              <a:rPr lang="en-US" sz="2000" i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000" i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i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2000" i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0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</a:t>
            </a:r>
            <a:r>
              <a:rPr lang="en-US" sz="2000" i="1" spc="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20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-o</a:t>
            </a:r>
            <a:r>
              <a:rPr lang="en-US" sz="2000" i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0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ang </a:t>
            </a:r>
            <a:r>
              <a:rPr lang="en-US" sz="2000" i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0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ang </a:t>
            </a:r>
            <a:r>
              <a:rPr lang="en-US" sz="20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000" i="1" spc="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000" i="1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000" i="1" spc="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i="1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0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</a:t>
            </a:r>
            <a:r>
              <a:rPr lang="en-US" sz="20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000" i="1" spc="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000" i="1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000" i="1" spc="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0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i="1" spc="-1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0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</a:t>
            </a:r>
            <a:r>
              <a:rPr lang="en-US" sz="2000" i="1" spc="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20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ah</a:t>
            </a:r>
            <a:r>
              <a:rPr lang="en-US" sz="20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spc="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</a:t>
            </a:r>
            <a:r>
              <a:rPr lang="en-US" sz="20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pada</a:t>
            </a:r>
            <a:r>
              <a:rPr lang="en-US" sz="20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All</a:t>
            </a:r>
            <a:r>
              <a:rPr lang="en-US" sz="20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ah</a:t>
            </a:r>
            <a:r>
              <a:rPr lang="en-US" sz="2000" i="1" spc="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000" i="1" spc="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0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ngan</a:t>
            </a:r>
            <a:r>
              <a:rPr lang="en-US" sz="2000" i="1" spc="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000" i="1" spc="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0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000" i="1" spc="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0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</a:t>
            </a:r>
            <a:r>
              <a:rPr lang="en-US" sz="2000" i="1" spc="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0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-b</a:t>
            </a:r>
            <a:r>
              <a:rPr lang="en-US" sz="2000" i="1" spc="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0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nar</a:t>
            </a:r>
            <a:r>
              <a:rPr lang="en-US" sz="20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spc="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0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i="1" spc="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0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</a:t>
            </a:r>
            <a:r>
              <a:rPr lang="en-US" sz="2000" i="1" spc="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spc="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</a:t>
            </a:r>
            <a:r>
              <a:rPr lang="en-US" sz="20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000" i="1" spc="-2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000" i="1" spc="1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-N</a:t>
            </a:r>
            <a:r>
              <a:rPr lang="en-US" sz="2000" i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0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a,</a:t>
            </a:r>
            <a:r>
              <a:rPr lang="en-US" sz="2000" i="1" spc="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dan </a:t>
            </a:r>
            <a:r>
              <a:rPr lang="en-US" sz="2000" i="1" spc="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</a:t>
            </a:r>
            <a:r>
              <a:rPr lang="en-US" sz="20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angan</a:t>
            </a:r>
            <a:r>
              <a:rPr lang="en-US" sz="2000" i="1" spc="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20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ah</a:t>
            </a:r>
            <a:r>
              <a:rPr lang="en-US" sz="20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000" i="1" spc="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ek</a:t>
            </a:r>
            <a:r>
              <a:rPr lang="en-US" sz="20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i="1" spc="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2000" i="1" spc="2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i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000" i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0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i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20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i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spc="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0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i="1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0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20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0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i="1" spc="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0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i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spc="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000" i="1" spc="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</a:t>
            </a:r>
            <a:r>
              <a:rPr lang="en-US" sz="20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i="1" spc="-1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000" i="1" spc="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0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</a:t>
            </a:r>
            <a:r>
              <a:rPr lang="en-US" sz="20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</a:t>
            </a:r>
            <a:r>
              <a:rPr lang="en-US" sz="2000" i="1" spc="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20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</a:t>
            </a:r>
            <a:r>
              <a:rPr lang="en-US" sz="20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spc="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</a:t>
            </a:r>
            <a:r>
              <a:rPr lang="en-US" sz="20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adaan</a:t>
            </a:r>
            <a:r>
              <a:rPr lang="en-US" sz="20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000" i="1" spc="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000" i="1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0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aga</a:t>
            </a:r>
            <a:r>
              <a:rPr lang="en-US" sz="2000" i="1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0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</a:t>
            </a:r>
            <a:r>
              <a:rPr lang="en-US" sz="2000" i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000" i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20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i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000" i="1" spc="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r>
              <a:rPr lang="en-US" sz="20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000" i="1" spc="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0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QS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000" spc="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000" spc="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000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102).</a:t>
            </a:r>
            <a:endParaRPr lang="en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031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ekelumit tentang Imam Malik - Seorang Sarjana Besar Hadis">
            <a:extLst>
              <a:ext uri="{FF2B5EF4-FFF2-40B4-BE49-F238E27FC236}">
                <a16:creationId xmlns:a16="http://schemas.microsoft.com/office/drawing/2014/main" id="{ADA63F0D-EAFD-8B91-6577-31455C262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404" y="0"/>
            <a:ext cx="122894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E62F24-8FBD-1837-19C2-DD6041E0BCB2}"/>
              </a:ext>
            </a:extLst>
          </p:cNvPr>
          <p:cNvSpPr txBox="1"/>
          <p:nvPr/>
        </p:nvSpPr>
        <p:spPr>
          <a:xfrm>
            <a:off x="285291" y="330215"/>
            <a:ext cx="4110438" cy="46166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id-ID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Pengertian Taqwa</a:t>
            </a:r>
            <a:endParaRPr lang="en-ID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1E7C9C-05D4-AC18-5DFF-F11DD2FD69C9}"/>
              </a:ext>
            </a:extLst>
          </p:cNvPr>
          <p:cNvSpPr txBox="1"/>
          <p:nvPr/>
        </p:nvSpPr>
        <p:spPr>
          <a:xfrm>
            <a:off x="4616067" y="413291"/>
            <a:ext cx="6984695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d-ID" b="1" spc="-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Arti Taqwa secara istilah :</a:t>
            </a:r>
          </a:p>
          <a:p>
            <a:pPr algn="just"/>
            <a:r>
              <a:rPr lang="id-ID" spc="-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18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en-US" sz="18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r>
              <a:rPr lang="en-US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18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</a:t>
            </a:r>
            <a:r>
              <a:rPr lang="en-US" sz="18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nk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spc="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1800" spc="-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80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lla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80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1800" spc="-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spc="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spc="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</a:t>
            </a:r>
            <a:r>
              <a:rPr lang="en-US" sz="1800" spc="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ila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spc="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8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800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</a:t>
            </a:r>
            <a:r>
              <a:rPr lang="en-US" sz="18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800" spc="14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800" spc="14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ur‟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spc="14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18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en-US" sz="18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r>
              <a:rPr lang="en-US" sz="1800" spc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uh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8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</a:t>
            </a:r>
            <a:r>
              <a:rPr lang="en-US" sz="18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180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ila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180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ai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mela</a:t>
            </a:r>
            <a:r>
              <a:rPr lang="en-US" sz="18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8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180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1800" spc="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</a:t>
            </a:r>
            <a:r>
              <a:rPr lang="en-US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Allah SWT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id-ID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id-ID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id-ID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Menurut Al-Quaran </a:t>
            </a:r>
            <a:r>
              <a:rPr lang="en-ID" i="1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Takwa</a:t>
            </a:r>
            <a:r>
              <a:rPr lang="en-ID" i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i="1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mengandung</a:t>
            </a:r>
            <a:r>
              <a:rPr lang="en-ID" i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i="1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pengertian</a:t>
            </a:r>
            <a:r>
              <a:rPr lang="en-ID" i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i="1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menjaga</a:t>
            </a:r>
            <a:r>
              <a:rPr lang="en-ID" i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i="1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diri</a:t>
            </a:r>
            <a:r>
              <a:rPr lang="en-ID" i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i="1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i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i="1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segala</a:t>
            </a:r>
            <a:r>
              <a:rPr lang="en-ID" i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i="1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perbuatan</a:t>
            </a:r>
            <a:r>
              <a:rPr lang="en-ID" i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dosa </a:t>
            </a:r>
            <a:r>
              <a:rPr lang="en-ID" i="1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i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i="1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meninggalkan</a:t>
            </a:r>
            <a:r>
              <a:rPr lang="en-ID" i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i="1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segala</a:t>
            </a:r>
            <a:r>
              <a:rPr lang="en-ID" i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i="1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dilarang</a:t>
            </a:r>
            <a:r>
              <a:rPr lang="en-ID" i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Allah </a:t>
            </a:r>
            <a:r>
              <a:rPr lang="en-ID" i="1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Swt</a:t>
            </a:r>
            <a:r>
              <a:rPr lang="en-ID" i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dan </a:t>
            </a:r>
            <a:r>
              <a:rPr lang="en-ID" i="1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melaksanakan</a:t>
            </a:r>
            <a:r>
              <a:rPr lang="en-ID" i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i="1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segala</a:t>
            </a:r>
            <a:r>
              <a:rPr lang="en-ID" i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i="1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diperintahkan</a:t>
            </a:r>
            <a:r>
              <a:rPr lang="en-ID" i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-Nya. </a:t>
            </a:r>
            <a:r>
              <a:rPr lang="en-ID" i="1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hakikat</a:t>
            </a:r>
            <a:r>
              <a:rPr lang="en-ID" i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i="1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takwa</a:t>
            </a:r>
            <a:r>
              <a:rPr lang="en-ID" i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i="1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i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i="1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melaksanakan</a:t>
            </a:r>
            <a:r>
              <a:rPr lang="en-ID" i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i="1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amal</a:t>
            </a:r>
            <a:r>
              <a:rPr lang="en-ID" i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i="1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ketaatan</a:t>
            </a:r>
            <a:r>
              <a:rPr lang="en-ID" i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i="1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ID" i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Allah </a:t>
            </a:r>
            <a:r>
              <a:rPr lang="en-ID" i="1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ID" i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i="1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iman</a:t>
            </a:r>
            <a:r>
              <a:rPr lang="en-ID" i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i="1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mengharapkan</a:t>
            </a:r>
            <a:r>
              <a:rPr lang="en-ID" i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i="1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pahala</a:t>
            </a:r>
            <a:r>
              <a:rPr lang="en-ID" i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i="1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i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Allah </a:t>
            </a:r>
            <a:r>
              <a:rPr lang="en-ID" i="1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ID" i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i="1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perintah</a:t>
            </a:r>
            <a:r>
              <a:rPr lang="en-ID" i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i="1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larangan</a:t>
            </a:r>
            <a:r>
              <a:rPr lang="en-ID" i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-Nya.</a:t>
            </a:r>
            <a:endParaRPr lang="id-ID" i="1" dirty="0"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d-ID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d-ID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Menurut Psikolog Islam (</a:t>
            </a:r>
            <a:r>
              <a:rPr lang="en-ID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Prof. </a:t>
            </a:r>
            <a:r>
              <a:rPr lang="en-ID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ID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Khairunnas</a:t>
            </a:r>
            <a:r>
              <a:rPr lang="en-ID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Rajab</a:t>
            </a:r>
            <a:r>
              <a:rPr lang="id-ID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:</a:t>
            </a:r>
            <a:endParaRPr lang="en-ID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TAKWA </a:t>
            </a: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kata </a:t>
            </a: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sifat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makna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konfrehensif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me­ngenai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perilaku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saleh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ditandai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bersinerginya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elemen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kejiwaan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hati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nafsu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akal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mewujudkan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kebaikan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keridhaan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keikhlasan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Kebaikan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dilahirkan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takwa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ketakwaaan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kebai­kan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memenuhi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standar</a:t>
            </a:r>
            <a:r>
              <a:rPr lang="id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d-ID" i="1" dirty="0">
              <a:solidFill>
                <a:srgbClr val="2021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F7E695-DF89-B51A-7345-CAE1517DFAE0}"/>
              </a:ext>
            </a:extLst>
          </p:cNvPr>
          <p:cNvSpPr txBox="1"/>
          <p:nvPr/>
        </p:nvSpPr>
        <p:spPr>
          <a:xfrm>
            <a:off x="284027" y="864980"/>
            <a:ext cx="4111702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d-ID" sz="2000" b="1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Takwa</a:t>
            </a:r>
            <a:r>
              <a:rPr lang="en-US" sz="2000" b="1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000" b="1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eca</a:t>
            </a:r>
            <a:r>
              <a:rPr lang="en-US" sz="2000" b="1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b="1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000" b="1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Bahasa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dari 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</a:t>
            </a:r>
            <a:r>
              <a:rPr lang="en-US" sz="2000" spc="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en-US" sz="2000" b="1" i="1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qa</a:t>
            </a:r>
            <a:r>
              <a:rPr lang="id-ID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yaqi, wiqayah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-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 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000" spc="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algn="just"/>
            <a:r>
              <a:rPr lang="id-ID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</a:t>
            </a:r>
            <a:r>
              <a:rPr lang="en-US" sz="20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id-ID" sz="2000" spc="2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id-ID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meli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ndun</a:t>
            </a:r>
            <a:r>
              <a:rPr lang="en-US" sz="20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id-ID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id-ID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</a:t>
            </a:r>
            <a:r>
              <a:rPr lang="en-US" sz="2000" spc="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ati</a:t>
            </a:r>
            <a:r>
              <a:rPr lang="en-US" sz="200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id-ID" sz="2000" spc="2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id-ID" sz="20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en-US" sz="20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id-ID" sz="2000" spc="2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id-ID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0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rh</a:t>
            </a:r>
            <a:r>
              <a:rPr lang="en-US" sz="20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id-ID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id-ID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000" spc="-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00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20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id-ID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id-ID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id-ID" sz="2000" i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Kesimpulan : </a:t>
            </a:r>
          </a:p>
          <a:p>
            <a:pPr algn="just"/>
            <a:r>
              <a:rPr lang="id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Taqwa adalah sikap menjaga, melindungi, waspada dan memelihara keimanan yang diwujudkan dalam pengamalan ajaran agama Islam secara utuh dan konsisten.</a:t>
            </a:r>
            <a:endParaRPr lang="id-ID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430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93E587-C477-429D-B7F0-532F51D66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771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699805-C539-D326-D385-AFA71E6EF65F}"/>
              </a:ext>
            </a:extLst>
          </p:cNvPr>
          <p:cNvSpPr txBox="1"/>
          <p:nvPr/>
        </p:nvSpPr>
        <p:spPr>
          <a:xfrm>
            <a:off x="0" y="-4664"/>
            <a:ext cx="12191999" cy="46166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id-ID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Ruang Lingkup Taqwa </a:t>
            </a:r>
            <a:endParaRPr lang="en-ID" sz="24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6BF39D-19CA-86B2-43D2-CFC1D5BED391}"/>
              </a:ext>
            </a:extLst>
          </p:cNvPr>
          <p:cNvSpPr txBox="1"/>
          <p:nvPr/>
        </p:nvSpPr>
        <p:spPr>
          <a:xfrm>
            <a:off x="722249" y="659086"/>
            <a:ext cx="472623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Takwa Meliputi segala aspek kehidupan : </a:t>
            </a:r>
          </a:p>
          <a:p>
            <a:pPr marL="342900" indent="-342900">
              <a:buAutoNum type="arabicPeriod"/>
            </a:pPr>
            <a:r>
              <a:rPr lang="id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Hubungan dengan Allah SWT.</a:t>
            </a:r>
          </a:p>
          <a:p>
            <a:pPr marL="342900" indent="-342900">
              <a:buAutoNum type="arabicPeriod"/>
            </a:pPr>
            <a:r>
              <a:rPr lang="id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Hubungan dengan sesama manusia.</a:t>
            </a:r>
          </a:p>
          <a:p>
            <a:pPr marL="342900" indent="-342900">
              <a:buAutoNum type="arabicPeriod"/>
            </a:pPr>
            <a:r>
              <a:rPr lang="id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Hubungan dengan diri sendiri.</a:t>
            </a:r>
          </a:p>
          <a:p>
            <a:pPr marL="342900" indent="-342900">
              <a:buAutoNum type="arabicPeriod"/>
            </a:pPr>
            <a:r>
              <a:rPr lang="id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Hubungan dengan Alam dan Lingkungan Hidup</a:t>
            </a:r>
            <a:endParaRPr lang="en-ID" sz="2400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950D67B2-EB4B-4A3D-2313-960A168FC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249" y="4131236"/>
            <a:ext cx="5733636" cy="188507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63480" rIns="0" bIns="12696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Hubungan dengan Allah SWT.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id-ID" altLang="en-US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Memelihara hubungan dengan Allah melalui Keimanan,</a:t>
            </a:r>
            <a:r>
              <a:rPr kumimoji="0" lang="id-ID" altLang="en-US" b="0" i="0" u="none" strike="noStrike" cap="none" normalizeH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id-ID" altLang="en-US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Penghambaan,</a:t>
            </a:r>
            <a:r>
              <a:rPr kumimoji="0" lang="id-ID" altLang="en-US" b="0" i="0" u="none" strike="noStrike" cap="none" normalizeH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berdzikir, dan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Ketaatan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Allah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d-ID" altLang="en-US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 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Menghindari</a:t>
            </a:r>
            <a:r>
              <a:rPr lang="id-ID" altLang="en-US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Menjaga</a:t>
            </a:r>
            <a:r>
              <a:rPr lang="en-US" altLang="en-US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diri</a:t>
            </a:r>
            <a:r>
              <a:rPr lang="en-US" altLang="en-US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perbuatan</a:t>
            </a:r>
            <a:r>
              <a:rPr lang="en-US" altLang="en-US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dosa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 startAt="4"/>
            </a:pPr>
            <a:r>
              <a:rPr lang="en-US" altLang="en-US" dirty="0" err="1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Melaksanakan</a:t>
            </a:r>
            <a:r>
              <a:rPr lang="id-ID" altLang="en-US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Mematuhi</a:t>
            </a:r>
            <a:r>
              <a:rPr lang="id-ID" altLang="en-US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perintah,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Menjauhi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larangan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id-ID" altLang="en-US" b="0" i="0" u="none" strike="noStrike" cap="none" normalizeH="0" baseline="0" dirty="0">
              <a:ln>
                <a:noFill/>
              </a:ln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altLang="en-US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Allah</a:t>
            </a:r>
            <a:r>
              <a:rPr kumimoji="0" lang="id-ID" altLang="en-US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serta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Menghormati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simbol-simbol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keagamaan</a:t>
            </a:r>
            <a:r>
              <a:rPr kumimoji="0" lang="id-ID" altLang="en-US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4C39C65F-F833-3B81-0AC8-5CC2F3CC2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5035" y="581967"/>
            <a:ext cx="5073085" cy="32700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63480" rIns="0" bIns="12696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Hubungan dengan sesama Manusia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d-ID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Hubungan dengan Allah menjadi dasar hubungan sesama manusia, orang yang bertaqwa akan terlihat dari peranannya di masyarakat.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id-ID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Dermawan 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id-ID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Suka menolong orang lain dalam kebaikan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kumimoji="0" lang="id-ID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Menegakkan keadilan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id-ID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Melindungi yang lemah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id-ID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Menjadi motor penggerak dalam gotong royong dan kebaikan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220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E3239B-24F6-2580-6B91-7C70B15D9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77103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48830C75-6E3F-FD9C-F7FD-2EA42AA1A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614" y="503443"/>
            <a:ext cx="4842326" cy="573227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63480" rIns="0" bIns="12696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Hubungan dengan Diri Sendiri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d-ID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Hubungan dengan diri sendiri, orang yang bertakwa ditandai dengan sifat :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id-ID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Sabar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id-ID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Syukur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id-ID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Tawakal</a:t>
            </a:r>
            <a:endParaRPr kumimoji="0" lang="id-ID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id-ID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Istiqomah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id-ID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Berani menghadapi resiko sebagai konsekuensi dari komitmen terhadap kebenaran.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Firman Allah QS. Ibrahim, ayat 7</a:t>
            </a:r>
            <a:endParaRPr kumimoji="0" lang="id-ID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D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D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Ingatlah</a:t>
            </a:r>
            <a:r>
              <a:rPr lang="en-ID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ID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ketika</a:t>
            </a:r>
            <a:r>
              <a:rPr lang="en-ID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Tuhanmu</a:t>
            </a:r>
            <a:r>
              <a:rPr lang="en-ID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memaklumkan</a:t>
            </a:r>
            <a:r>
              <a:rPr lang="en-ID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en-ID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Sesungguhnya</a:t>
            </a:r>
            <a:r>
              <a:rPr lang="en-ID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ID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kamu</a:t>
            </a:r>
            <a:r>
              <a:rPr lang="en-ID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bersyukur</a:t>
            </a:r>
            <a:r>
              <a:rPr lang="en-ID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niscaya</a:t>
            </a:r>
            <a:r>
              <a:rPr lang="en-ID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Aku </a:t>
            </a:r>
            <a:r>
              <a:rPr lang="en-ID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menambah</a:t>
            </a:r>
            <a:r>
              <a:rPr lang="en-ID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nikmat</a:t>
            </a:r>
            <a:r>
              <a:rPr lang="en-ID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ID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kepadamu</a:t>
            </a:r>
            <a:r>
              <a:rPr lang="en-ID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tetapi</a:t>
            </a:r>
            <a:r>
              <a:rPr lang="en-ID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ID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kamu</a:t>
            </a:r>
            <a:r>
              <a:rPr lang="en-ID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mengingkari</a:t>
            </a:r>
            <a:r>
              <a:rPr lang="en-ID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nikmat</a:t>
            </a:r>
            <a:r>
              <a:rPr lang="en-ID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-Ku), </a:t>
            </a:r>
            <a:r>
              <a:rPr lang="en-ID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sesungguhnya</a:t>
            </a:r>
            <a:r>
              <a:rPr lang="en-ID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azab</a:t>
            </a:r>
            <a:r>
              <a:rPr lang="en-ID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-Ku </a:t>
            </a:r>
            <a:r>
              <a:rPr lang="en-ID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benar-benar</a:t>
            </a:r>
            <a:r>
              <a:rPr lang="en-ID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sangat </a:t>
            </a:r>
            <a:r>
              <a:rPr lang="en-ID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keras</a:t>
            </a:r>
            <a:r>
              <a:rPr lang="en-ID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kumimoji="0" lang="en-US" altLang="en-US" sz="2000" b="0" i="1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AD18DB-9B44-AD99-3385-43AAF0D4822E}"/>
              </a:ext>
            </a:extLst>
          </p:cNvPr>
          <p:cNvSpPr txBox="1"/>
          <p:nvPr/>
        </p:nvSpPr>
        <p:spPr>
          <a:xfrm>
            <a:off x="-2" y="-4664"/>
            <a:ext cx="12192001" cy="46166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id-ID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Ruang Lingkup Taqwa (lanjutan)</a:t>
            </a:r>
            <a:endParaRPr lang="en-ID" sz="2400" dirty="0">
              <a:solidFill>
                <a:schemeClr val="bg1"/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14242C5-F9D9-B9D6-5BBD-F351DE4B7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984" y="524783"/>
            <a:ext cx="5017402" cy="573227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63480" rIns="0" bIns="12696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Hubungan dengan Alam Lingkungan Hidup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d-ID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Hubungan dengan Alam, lingkungan hidup,  orang yang bertakwa ditandai dengan sifat :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id-ID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Bertanggung jawab sebagai khalifah Allah di bumi terhadap alam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id-ID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Mengelola lingkungan dengan sebaik-baiknya.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kumimoji="0" lang="id-ID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Bekerja keras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id-ID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Menikmati lingkungan dengan penuh rasa syukur kepada Allah.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id-ID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Firman Allah QS. Ar-Ruum, Ayat 41: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D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Telah </a:t>
            </a:r>
            <a:r>
              <a:rPr lang="en-ID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tampak</a:t>
            </a:r>
            <a:r>
              <a:rPr lang="en-ID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kerusakan</a:t>
            </a:r>
            <a:r>
              <a:rPr lang="en-ID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darat</a:t>
            </a:r>
            <a:r>
              <a:rPr lang="en-ID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di </a:t>
            </a:r>
            <a:r>
              <a:rPr lang="en-ID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laut</a:t>
            </a:r>
            <a:r>
              <a:rPr lang="en-ID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disebabkan</a:t>
            </a:r>
            <a:r>
              <a:rPr lang="en-ID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perbuatan</a:t>
            </a:r>
            <a:r>
              <a:rPr lang="en-ID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tangan</a:t>
            </a:r>
            <a:r>
              <a:rPr lang="en-ID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ID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ID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ID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hal</a:t>
            </a:r>
            <a:r>
              <a:rPr lang="en-ID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ID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Allah </a:t>
            </a:r>
            <a:r>
              <a:rPr lang="en-ID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membuat</a:t>
            </a:r>
            <a:r>
              <a:rPr lang="en-ID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ID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merasakan</a:t>
            </a:r>
            <a:r>
              <a:rPr lang="en-ID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sebagian</a:t>
            </a:r>
            <a:r>
              <a:rPr lang="en-ID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akibat</a:t>
            </a:r>
            <a:r>
              <a:rPr lang="en-ID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ID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perbuatan</a:t>
            </a:r>
            <a:r>
              <a:rPr lang="en-ID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ID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agar </a:t>
            </a:r>
            <a:r>
              <a:rPr lang="en-ID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ID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kembali</a:t>
            </a:r>
            <a:r>
              <a:rPr lang="en-ID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ID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jalan</a:t>
            </a:r>
            <a:r>
              <a:rPr lang="en-ID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benar</a:t>
            </a:r>
            <a:r>
              <a:rPr lang="en-ID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id-ID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161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ekelumit tentang Imam Malik - Seorang Sarjana Besar Hadis">
            <a:extLst>
              <a:ext uri="{FF2B5EF4-FFF2-40B4-BE49-F238E27FC236}">
                <a16:creationId xmlns:a16="http://schemas.microsoft.com/office/drawing/2014/main" id="{7EDD1752-4DF8-65FD-7B0D-AE27A0F3F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404" y="0"/>
            <a:ext cx="122894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E74385-21AD-8FFF-4426-F23A2AB588BE}"/>
              </a:ext>
            </a:extLst>
          </p:cNvPr>
          <p:cNvSpPr txBox="1"/>
          <p:nvPr/>
        </p:nvSpPr>
        <p:spPr>
          <a:xfrm>
            <a:off x="848299" y="714566"/>
            <a:ext cx="1044399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d-ID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Karakteristik Muttaqiin menurut para Mufassir :</a:t>
            </a:r>
          </a:p>
          <a:p>
            <a:pPr algn="just"/>
            <a:endParaRPr lang="id-I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D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Wahbah</a:t>
            </a:r>
            <a:r>
              <a:rPr lang="en-ID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ID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Zuhali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karakteristik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orang-orang yang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bertakwa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orang-orang yang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membenarkan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seluruh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dibawa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para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nabi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membenarkan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tentang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adanya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akhir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hal-hal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terkandung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dalamnya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d-I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d-I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D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Muhammad Ali </a:t>
            </a:r>
            <a:r>
              <a:rPr lang="id-ID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ID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l-</a:t>
            </a:r>
            <a:r>
              <a:rPr lang="en-ID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Sabuni</a:t>
            </a:r>
            <a:r>
              <a:rPr lang="en-ID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karaktersitik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orang-orang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muttaq</a:t>
            </a:r>
            <a:r>
              <a:rPr lang="id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d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orang yang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bersih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hatinya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siap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menerima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hidayah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Allah dan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berbuat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sesuai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diridai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Allah. </a:t>
            </a:r>
            <a:endParaRPr lang="id-I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d-I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D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Quraish Shihab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karakteristik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muttaqi</a:t>
            </a:r>
            <a:r>
              <a:rPr lang="id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(orang-orang yang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bertakwa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tiga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buAutoNum type="arabicPeriod"/>
            </a:pPr>
            <a:r>
              <a:rPr lang="id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enghindari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id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kufuran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jalan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beriman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Allah. </a:t>
            </a:r>
            <a:endParaRPr lang="id-I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id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erupaya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melaksanakan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perintah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Allah dan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menjauhi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segala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larangan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-Nya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sesuai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kemampuan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dimilikinya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id-I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id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enghindari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segala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aktifitas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menjauhkan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dirinya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Allah.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E8AC5E-BE72-698D-CC20-E2A1F39121DD}"/>
              </a:ext>
            </a:extLst>
          </p:cNvPr>
          <p:cNvSpPr txBox="1"/>
          <p:nvPr/>
        </p:nvSpPr>
        <p:spPr>
          <a:xfrm>
            <a:off x="815247" y="149574"/>
            <a:ext cx="10521109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id-ID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Karakteristik, Sifat, Fungsi dan Manfaat Taqwa </a:t>
            </a:r>
            <a:endParaRPr lang="en-ID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145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ontoh Kitab Karya Ulama yang Berisi Periwayatan Hadits – Al I'tishom">
            <a:extLst>
              <a:ext uri="{FF2B5EF4-FFF2-40B4-BE49-F238E27FC236}">
                <a16:creationId xmlns:a16="http://schemas.microsoft.com/office/drawing/2014/main" id="{FAB05710-9BBA-0170-2E49-BE44DFAEC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8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14025B-E1A4-DCFD-1F20-AD4D5EC5519F}"/>
              </a:ext>
            </a:extLst>
          </p:cNvPr>
          <p:cNvSpPr txBox="1"/>
          <p:nvPr/>
        </p:nvSpPr>
        <p:spPr>
          <a:xfrm>
            <a:off x="349075" y="483808"/>
            <a:ext cx="925322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d-ID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Tiga sifat orang yang bertaqwa : </a:t>
            </a:r>
          </a:p>
          <a:p>
            <a:pPr marL="457200" indent="-457200" algn="just">
              <a:buAutoNum type="arabicPeriod"/>
            </a:pPr>
            <a:r>
              <a:rPr lang="id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Mu’ahadah =&gt; mengingat-ingat janji kita kepada Allah SWT.</a:t>
            </a:r>
          </a:p>
          <a:p>
            <a:pPr marL="457200" indent="-457200" algn="just">
              <a:buAutoNum type="arabicPeriod"/>
            </a:pPr>
            <a:r>
              <a:rPr lang="id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Muraqabah =&gt; Merasa diawasi oleh Allah, sehingga takut untuk berbuat dosa</a:t>
            </a:r>
          </a:p>
          <a:p>
            <a:pPr marL="457200" indent="-457200" algn="just">
              <a:buAutoNum type="arabicPeriod"/>
            </a:pPr>
            <a:r>
              <a:rPr lang="id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Mu’aqabah =&gt; Memberikan sanksi pada diri sendiri ketika melakukan kesalahan.</a:t>
            </a:r>
          </a:p>
          <a:p>
            <a:pPr algn="just"/>
            <a:endParaRPr lang="id-I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d-ID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Klasifikasi Petujuk Manusia</a:t>
            </a:r>
          </a:p>
          <a:p>
            <a:pPr algn="just"/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Allah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mengklasifikasikan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petujuk 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golongan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manusia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id-I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id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uttaqi</a:t>
            </a:r>
            <a:r>
              <a:rPr lang="id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(</a:t>
            </a:r>
            <a:r>
              <a:rPr lang="id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rangorang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bertakwa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(QS </a:t>
            </a:r>
            <a:r>
              <a:rPr lang="id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Al-Baqarah 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:3)</a:t>
            </a:r>
            <a:endParaRPr lang="id-I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id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Mu’miniin (O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rangorang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beriman</a:t>
            </a:r>
            <a:r>
              <a:rPr lang="id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(QS </a:t>
            </a:r>
            <a:r>
              <a:rPr lang="id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Al-Araf 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id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52; </a:t>
            </a:r>
            <a:r>
              <a:rPr lang="id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QS. An-Naml 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2)</a:t>
            </a:r>
            <a:r>
              <a:rPr lang="id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just">
              <a:buAutoNum type="arabicPeriod"/>
            </a:pPr>
            <a:r>
              <a:rPr lang="id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Muhsiniin (O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rang-orang yang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id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(QS </a:t>
            </a:r>
            <a:r>
              <a:rPr lang="id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Lukman 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:3)</a:t>
            </a:r>
            <a:endParaRPr lang="id-I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id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Mukhlisiin (Orang-orang yang ikhlas) QS </a:t>
            </a:r>
            <a:r>
              <a:rPr lang="en-ID" sz="2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Az-</a:t>
            </a:r>
            <a:r>
              <a:rPr lang="en-ID" sz="20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Zumar</a:t>
            </a:r>
            <a:r>
              <a:rPr lang="en-ID" sz="2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2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ID" sz="2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id-ID" sz="2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697BB3-AE8D-0610-532A-87921A05B404}"/>
              </a:ext>
            </a:extLst>
          </p:cNvPr>
          <p:cNvSpPr txBox="1"/>
          <p:nvPr/>
        </p:nvSpPr>
        <p:spPr>
          <a:xfrm>
            <a:off x="360800" y="4620257"/>
            <a:ext cx="696541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d-ID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Kesimpulan : </a:t>
            </a:r>
          </a:p>
          <a:p>
            <a:pPr algn="just"/>
            <a:r>
              <a:rPr lang="en-ID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Dari </a:t>
            </a:r>
            <a:r>
              <a:rPr lang="en-ID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keempat</a:t>
            </a:r>
            <a:r>
              <a:rPr lang="en-ID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golongan</a:t>
            </a:r>
            <a:r>
              <a:rPr lang="en-ID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sifat-sifat</a:t>
            </a:r>
            <a:r>
              <a:rPr lang="en-ID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paling </a:t>
            </a:r>
            <a:r>
              <a:rPr lang="en-ID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rinci</a:t>
            </a:r>
            <a:r>
              <a:rPr lang="en-ID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dijelaskan</a:t>
            </a:r>
            <a:r>
              <a:rPr lang="en-ID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al-Qur’an </a:t>
            </a:r>
            <a:r>
              <a:rPr lang="en-ID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muttaqi</a:t>
            </a:r>
            <a:r>
              <a:rPr lang="id-ID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ID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(orang-orang yang </a:t>
            </a:r>
            <a:r>
              <a:rPr lang="en-ID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bertakwa</a:t>
            </a:r>
            <a:r>
              <a:rPr lang="en-ID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Hal </a:t>
            </a:r>
            <a:r>
              <a:rPr lang="en-ID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disebabkan</a:t>
            </a:r>
            <a:r>
              <a:rPr lang="en-ID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ID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takwa</a:t>
            </a:r>
            <a:r>
              <a:rPr lang="en-ID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ID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tolak</a:t>
            </a:r>
            <a:r>
              <a:rPr lang="en-ID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ukur</a:t>
            </a:r>
            <a:r>
              <a:rPr lang="en-ID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kedekatan</a:t>
            </a:r>
            <a:r>
              <a:rPr lang="en-ID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ID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hamba </a:t>
            </a:r>
            <a:r>
              <a:rPr lang="en-ID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Tuhan</a:t>
            </a:r>
            <a:r>
              <a:rPr lang="en-ID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-Nya, </a:t>
            </a:r>
            <a:r>
              <a:rPr lang="en-ID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disamping</a:t>
            </a:r>
            <a:r>
              <a:rPr lang="en-ID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ID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Allah juga </a:t>
            </a:r>
            <a:r>
              <a:rPr lang="en-ID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menjelaskan</a:t>
            </a:r>
            <a:r>
              <a:rPr lang="en-ID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ID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hamba Allah yang paling </a:t>
            </a:r>
            <a:r>
              <a:rPr lang="en-ID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mulia</a:t>
            </a:r>
            <a:r>
              <a:rPr lang="en-ID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sisi</a:t>
            </a:r>
            <a:r>
              <a:rPr lang="id-ID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-Nya</a:t>
            </a:r>
            <a:r>
              <a:rPr lang="en-ID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orang yang paling </a:t>
            </a:r>
            <a:r>
              <a:rPr lang="en-ID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takwa</a:t>
            </a:r>
            <a:r>
              <a:rPr lang="en-ID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d-ID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QS Al-Hujurat</a:t>
            </a:r>
            <a:r>
              <a:rPr lang="en-ID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13).</a:t>
            </a:r>
            <a:endParaRPr lang="id-ID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BA1398-9519-C9EE-3FA0-2B894B0E6632}"/>
              </a:ext>
            </a:extLst>
          </p:cNvPr>
          <p:cNvSpPr txBox="1"/>
          <p:nvPr/>
        </p:nvSpPr>
        <p:spPr>
          <a:xfrm>
            <a:off x="0" y="-4668"/>
            <a:ext cx="12192000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id-ID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Karakteristik, Sifat, Fungsi dan Manfaat Taqwa </a:t>
            </a:r>
            <a:r>
              <a:rPr lang="id-ID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(Lanjutan)</a:t>
            </a:r>
            <a:r>
              <a:rPr lang="id-ID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D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929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ekelumit tentang Imam Malik - Seorang Sarjana Besar Hadis">
            <a:extLst>
              <a:ext uri="{FF2B5EF4-FFF2-40B4-BE49-F238E27FC236}">
                <a16:creationId xmlns:a16="http://schemas.microsoft.com/office/drawing/2014/main" id="{840DC3B0-5F7C-C94F-41DD-6B14A05B5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404" y="0"/>
            <a:ext cx="122894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2FC66E-FF26-81BE-48CD-BD43CF55D8BE}"/>
              </a:ext>
            </a:extLst>
          </p:cNvPr>
          <p:cNvSpPr txBox="1"/>
          <p:nvPr/>
        </p:nvSpPr>
        <p:spPr>
          <a:xfrm>
            <a:off x="724358" y="80517"/>
            <a:ext cx="1099667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ar-SA" sz="2000" b="0" i="0" dirty="0">
                <a:solidFill>
                  <a:srgbClr val="111827"/>
                </a:solidFill>
                <a:effectLst/>
                <a:latin typeface="__omar_6952f9"/>
                <a:cs typeface="+mj-cs"/>
              </a:rPr>
            </a:br>
            <a:r>
              <a:rPr lang="ar-SA" sz="2000" b="0" i="0" dirty="0">
                <a:solidFill>
                  <a:srgbClr val="111827"/>
                </a:solidFill>
                <a:effectLst/>
                <a:latin typeface="__omar_6952f9"/>
                <a:cs typeface="+mj-cs"/>
              </a:rPr>
              <a:t>وَلَقَدْ جِئْنٰهُمْ بِكِتٰبٍ فَصَّلْنٰهُ عَلٰى عِلْمٍ هُدًى وَّرَحْمَةً لِّقَوْمٍ يُّؤْمِنُوْنَ ۝٥٢</a:t>
            </a:r>
            <a:endParaRPr lang="id-ID" sz="2000" b="0" i="0" dirty="0">
              <a:solidFill>
                <a:srgbClr val="111827"/>
              </a:solidFill>
              <a:effectLst/>
              <a:latin typeface="__omar_6952f9"/>
              <a:cs typeface="+mj-cs"/>
            </a:endParaRPr>
          </a:p>
          <a:p>
            <a:endParaRPr lang="id-ID" sz="2000" dirty="0">
              <a:solidFill>
                <a:srgbClr val="111827"/>
              </a:solidFill>
              <a:latin typeface="__omar_6952f9"/>
              <a:cs typeface="+mj-cs"/>
            </a:endParaRPr>
          </a:p>
          <a:p>
            <a:r>
              <a:rPr lang="en-ID" sz="2000" b="0" i="0" dirty="0" err="1">
                <a:effectLst/>
                <a:latin typeface="__Inter_9d3317"/>
                <a:cs typeface="+mj-cs"/>
              </a:rPr>
              <a:t>Sungguh</a:t>
            </a:r>
            <a:r>
              <a:rPr lang="en-ID" sz="2000" b="0" i="0" dirty="0">
                <a:effectLst/>
                <a:latin typeface="__Inter_9d3317"/>
                <a:cs typeface="+mj-cs"/>
              </a:rPr>
              <a:t>, Kami </a:t>
            </a:r>
            <a:r>
              <a:rPr lang="en-ID" sz="2000" b="0" i="0" dirty="0" err="1">
                <a:effectLst/>
                <a:latin typeface="__Inter_9d3317"/>
                <a:cs typeface="+mj-cs"/>
              </a:rPr>
              <a:t>telah</a:t>
            </a:r>
            <a:r>
              <a:rPr lang="en-ID" sz="2000" b="0" i="0" dirty="0">
                <a:effectLst/>
                <a:latin typeface="__Inter_9d3317"/>
                <a:cs typeface="+mj-cs"/>
              </a:rPr>
              <a:t> </a:t>
            </a:r>
            <a:r>
              <a:rPr lang="en-ID" sz="2000" b="0" i="0" dirty="0" err="1">
                <a:effectLst/>
                <a:latin typeface="__Inter_9d3317"/>
                <a:cs typeface="+mj-cs"/>
              </a:rPr>
              <a:t>mendatangkan</a:t>
            </a:r>
            <a:r>
              <a:rPr lang="en-ID" sz="2000" b="0" i="0" dirty="0">
                <a:effectLst/>
                <a:latin typeface="__Inter_9d3317"/>
                <a:cs typeface="+mj-cs"/>
              </a:rPr>
              <a:t> </a:t>
            </a:r>
            <a:r>
              <a:rPr lang="en-ID" sz="2000" b="0" i="0" dirty="0" err="1">
                <a:effectLst/>
                <a:latin typeface="__Inter_9d3317"/>
                <a:cs typeface="+mj-cs"/>
              </a:rPr>
              <a:t>kepada</a:t>
            </a:r>
            <a:r>
              <a:rPr lang="en-ID" sz="2000" b="0" i="0" dirty="0">
                <a:effectLst/>
                <a:latin typeface="__Inter_9d3317"/>
                <a:cs typeface="+mj-cs"/>
              </a:rPr>
              <a:t> </a:t>
            </a:r>
            <a:r>
              <a:rPr lang="en-ID" sz="2000" b="0" i="0" dirty="0" err="1">
                <a:effectLst/>
                <a:latin typeface="__Inter_9d3317"/>
                <a:cs typeface="+mj-cs"/>
              </a:rPr>
              <a:t>mereka</a:t>
            </a:r>
            <a:r>
              <a:rPr lang="en-ID" sz="2000" b="0" i="0" dirty="0">
                <a:effectLst/>
                <a:latin typeface="__Inter_9d3317"/>
                <a:cs typeface="+mj-cs"/>
              </a:rPr>
              <a:t> Kitab (Al-Qur’an) yang </a:t>
            </a:r>
            <a:r>
              <a:rPr lang="en-ID" sz="2000" b="0" i="0" dirty="0" err="1">
                <a:effectLst/>
                <a:latin typeface="__Inter_9d3317"/>
                <a:cs typeface="+mj-cs"/>
              </a:rPr>
              <a:t>telah</a:t>
            </a:r>
            <a:r>
              <a:rPr lang="en-ID" sz="2000" b="0" i="0" dirty="0">
                <a:effectLst/>
                <a:latin typeface="__Inter_9d3317"/>
                <a:cs typeface="+mj-cs"/>
              </a:rPr>
              <a:t> Kami </a:t>
            </a:r>
            <a:r>
              <a:rPr lang="en-ID" sz="2000" b="0" i="0" dirty="0" err="1">
                <a:effectLst/>
                <a:latin typeface="__Inter_9d3317"/>
                <a:cs typeface="+mj-cs"/>
              </a:rPr>
              <a:t>jelaskan</a:t>
            </a:r>
            <a:r>
              <a:rPr lang="en-ID" sz="2000" b="0" i="0" dirty="0">
                <a:effectLst/>
                <a:latin typeface="__Inter_9d3317"/>
                <a:cs typeface="+mj-cs"/>
              </a:rPr>
              <a:t> </a:t>
            </a:r>
            <a:r>
              <a:rPr lang="en-ID" sz="2000" b="0" i="0" dirty="0" err="1">
                <a:effectLst/>
                <a:latin typeface="__Inter_9d3317"/>
                <a:cs typeface="+mj-cs"/>
              </a:rPr>
              <a:t>secara</a:t>
            </a:r>
            <a:r>
              <a:rPr lang="en-ID" sz="2000" b="0" i="0" dirty="0">
                <a:effectLst/>
                <a:latin typeface="__Inter_9d3317"/>
                <a:cs typeface="+mj-cs"/>
              </a:rPr>
              <a:t> </a:t>
            </a:r>
            <a:r>
              <a:rPr lang="en-ID" sz="2000" b="0" i="0" dirty="0" err="1">
                <a:effectLst/>
                <a:latin typeface="__Inter_9d3317"/>
                <a:cs typeface="+mj-cs"/>
              </a:rPr>
              <a:t>terperinci</a:t>
            </a:r>
            <a:r>
              <a:rPr lang="en-ID" sz="2000" b="0" i="0" dirty="0">
                <a:effectLst/>
                <a:latin typeface="__Inter_9d3317"/>
                <a:cs typeface="+mj-cs"/>
              </a:rPr>
              <a:t> </a:t>
            </a:r>
            <a:r>
              <a:rPr lang="en-ID" sz="2000" b="0" i="0" dirty="0" err="1">
                <a:effectLst/>
                <a:latin typeface="__Inter_9d3317"/>
                <a:cs typeface="+mj-cs"/>
              </a:rPr>
              <a:t>atas</a:t>
            </a:r>
            <a:r>
              <a:rPr lang="en-ID" sz="2000" b="0" i="0" dirty="0">
                <a:effectLst/>
                <a:latin typeface="__Inter_9d3317"/>
                <a:cs typeface="+mj-cs"/>
              </a:rPr>
              <a:t> </a:t>
            </a:r>
            <a:r>
              <a:rPr lang="en-ID" sz="2000" b="0" i="0" dirty="0" err="1">
                <a:effectLst/>
                <a:latin typeface="__Inter_9d3317"/>
                <a:cs typeface="+mj-cs"/>
              </a:rPr>
              <a:t>dasar</a:t>
            </a:r>
            <a:r>
              <a:rPr lang="en-ID" sz="2000" b="0" i="0" dirty="0">
                <a:effectLst/>
                <a:latin typeface="__Inter_9d3317"/>
                <a:cs typeface="+mj-cs"/>
              </a:rPr>
              <a:t> </a:t>
            </a:r>
            <a:r>
              <a:rPr lang="en-ID" sz="2000" b="0" i="0" dirty="0" err="1">
                <a:effectLst/>
                <a:latin typeface="__Inter_9d3317"/>
                <a:cs typeface="+mj-cs"/>
              </a:rPr>
              <a:t>pengetahuan</a:t>
            </a:r>
            <a:r>
              <a:rPr lang="en-ID" sz="2000" b="0" i="0" dirty="0">
                <a:effectLst/>
                <a:latin typeface="__Inter_9d3317"/>
                <a:cs typeface="+mj-cs"/>
              </a:rPr>
              <a:t> </a:t>
            </a:r>
            <a:r>
              <a:rPr lang="en-ID" sz="2000" b="0" i="0" dirty="0" err="1">
                <a:effectLst/>
                <a:latin typeface="__Inter_9d3317"/>
                <a:cs typeface="+mj-cs"/>
              </a:rPr>
              <a:t>sebagai</a:t>
            </a:r>
            <a:r>
              <a:rPr lang="en-ID" sz="2000" b="0" i="0" dirty="0">
                <a:effectLst/>
                <a:latin typeface="__Inter_9d3317"/>
                <a:cs typeface="+mj-cs"/>
              </a:rPr>
              <a:t> </a:t>
            </a:r>
            <a:r>
              <a:rPr lang="en-ID" sz="2000" b="0" i="0" dirty="0" err="1">
                <a:effectLst/>
                <a:latin typeface="__Inter_9d3317"/>
                <a:cs typeface="+mj-cs"/>
              </a:rPr>
              <a:t>petunjuk</a:t>
            </a:r>
            <a:r>
              <a:rPr lang="en-ID" sz="2000" b="0" i="0" dirty="0">
                <a:effectLst/>
                <a:latin typeface="__Inter_9d3317"/>
                <a:cs typeface="+mj-cs"/>
              </a:rPr>
              <a:t> dan </a:t>
            </a:r>
            <a:r>
              <a:rPr lang="en-ID" sz="2000" b="0" i="0" dirty="0" err="1">
                <a:effectLst/>
                <a:latin typeface="__Inter_9d3317"/>
                <a:cs typeface="+mj-cs"/>
              </a:rPr>
              <a:t>rahmat</a:t>
            </a:r>
            <a:r>
              <a:rPr lang="en-ID" sz="2000" b="0" i="0" dirty="0">
                <a:effectLst/>
                <a:latin typeface="__Inter_9d3317"/>
                <a:cs typeface="+mj-cs"/>
              </a:rPr>
              <a:t> </a:t>
            </a:r>
            <a:r>
              <a:rPr lang="en-ID" sz="2000" b="0" i="0" dirty="0" err="1">
                <a:effectLst/>
                <a:latin typeface="__Inter_9d3317"/>
                <a:cs typeface="+mj-cs"/>
              </a:rPr>
              <a:t>bagi</a:t>
            </a:r>
            <a:r>
              <a:rPr lang="en-ID" sz="2000" b="0" i="0" dirty="0">
                <a:effectLst/>
                <a:latin typeface="__Inter_9d3317"/>
                <a:cs typeface="+mj-cs"/>
              </a:rPr>
              <a:t> orang-orang yang </a:t>
            </a:r>
            <a:r>
              <a:rPr lang="en-ID" sz="2000" b="0" i="0" dirty="0" err="1">
                <a:effectLst/>
                <a:latin typeface="__Inter_9d3317"/>
                <a:cs typeface="+mj-cs"/>
              </a:rPr>
              <a:t>beriman</a:t>
            </a:r>
            <a:r>
              <a:rPr lang="en-ID" sz="2000" b="0" i="0" dirty="0">
                <a:effectLst/>
                <a:latin typeface="__Inter_9d3317"/>
                <a:cs typeface="+mj-cs"/>
              </a:rPr>
              <a:t>.</a:t>
            </a:r>
            <a:r>
              <a:rPr lang="id-ID" sz="2000" b="0" i="0" dirty="0">
                <a:effectLst/>
                <a:latin typeface="__Inter_9d3317"/>
                <a:cs typeface="+mj-cs"/>
              </a:rPr>
              <a:t> </a:t>
            </a:r>
            <a:r>
              <a:rPr lang="en-ID" sz="2000" dirty="0">
                <a:latin typeface="Times New Roman" panose="02020603050405020304" pitchFamily="18" charset="0"/>
                <a:cs typeface="+mj-cs"/>
              </a:rPr>
              <a:t>QS </a:t>
            </a:r>
            <a:r>
              <a:rPr lang="id-ID" sz="2000" dirty="0">
                <a:latin typeface="Times New Roman" panose="02020603050405020304" pitchFamily="18" charset="0"/>
                <a:cs typeface="+mj-cs"/>
              </a:rPr>
              <a:t>Al-Araf </a:t>
            </a:r>
            <a:r>
              <a:rPr lang="en-ID" sz="2000" dirty="0">
                <a:latin typeface="Times New Roman" panose="02020603050405020304" pitchFamily="18" charset="0"/>
                <a:cs typeface="+mj-cs"/>
              </a:rPr>
              <a:t>:</a:t>
            </a:r>
            <a:r>
              <a:rPr lang="id-ID" sz="2000" dirty="0">
                <a:latin typeface="Times New Roman" panose="02020603050405020304" pitchFamily="18" charset="0"/>
                <a:cs typeface="+mj-cs"/>
              </a:rPr>
              <a:t> </a:t>
            </a:r>
            <a:r>
              <a:rPr lang="en-ID" sz="2000" dirty="0">
                <a:latin typeface="Times New Roman" panose="02020603050405020304" pitchFamily="18" charset="0"/>
                <a:cs typeface="+mj-cs"/>
              </a:rPr>
              <a:t>52</a:t>
            </a:r>
            <a:endParaRPr lang="en-ID" sz="2000" dirty="0"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552488-5945-33AB-7249-3C125784242F}"/>
              </a:ext>
            </a:extLst>
          </p:cNvPr>
          <p:cNvSpPr txBox="1"/>
          <p:nvPr/>
        </p:nvSpPr>
        <p:spPr>
          <a:xfrm>
            <a:off x="724359" y="1824334"/>
            <a:ext cx="51145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ar-SA" sz="2000" b="0" i="0" dirty="0">
                <a:solidFill>
                  <a:srgbClr val="111827"/>
                </a:solidFill>
                <a:effectLst/>
                <a:latin typeface="__omar_6952f9"/>
                <a:cs typeface="+mj-cs"/>
              </a:rPr>
            </a:br>
            <a:r>
              <a:rPr lang="ar-SA" sz="2000" b="0" i="0" dirty="0">
                <a:solidFill>
                  <a:srgbClr val="111827"/>
                </a:solidFill>
                <a:effectLst/>
                <a:latin typeface="__omar_6952f9"/>
                <a:cs typeface="+mj-cs"/>
              </a:rPr>
              <a:t>هُدًى وَّبُشْرٰى لِلْمُؤْمِنِيْنَۙ ۝٢</a:t>
            </a:r>
            <a:endParaRPr lang="id-ID" sz="2000" b="0" i="0" dirty="0">
              <a:solidFill>
                <a:srgbClr val="111827"/>
              </a:solidFill>
              <a:effectLst/>
              <a:latin typeface="__omar_6952f9"/>
              <a:cs typeface="+mj-cs"/>
            </a:endParaRPr>
          </a:p>
          <a:p>
            <a:r>
              <a:rPr lang="en-ID" sz="2000" b="0" i="0" dirty="0">
                <a:effectLst/>
                <a:latin typeface="__Inter_9d3317"/>
                <a:cs typeface="+mj-cs"/>
              </a:rPr>
              <a:t>(</a:t>
            </a:r>
            <a:r>
              <a:rPr lang="en-ID" sz="2000" b="0" i="0" dirty="0" err="1">
                <a:effectLst/>
                <a:latin typeface="__Inter_9d3317"/>
                <a:cs typeface="+mj-cs"/>
              </a:rPr>
              <a:t>sebagai</a:t>
            </a:r>
            <a:r>
              <a:rPr lang="en-ID" sz="2000" b="0" i="0" dirty="0">
                <a:effectLst/>
                <a:latin typeface="__Inter_9d3317"/>
                <a:cs typeface="+mj-cs"/>
              </a:rPr>
              <a:t>) </a:t>
            </a:r>
            <a:r>
              <a:rPr lang="en-ID" sz="2000" b="0" i="0" dirty="0" err="1">
                <a:effectLst/>
                <a:latin typeface="__Inter_9d3317"/>
                <a:cs typeface="+mj-cs"/>
              </a:rPr>
              <a:t>petunjuk</a:t>
            </a:r>
            <a:r>
              <a:rPr lang="en-ID" sz="2000" b="0" i="0" dirty="0">
                <a:effectLst/>
                <a:latin typeface="__Inter_9d3317"/>
                <a:cs typeface="+mj-cs"/>
              </a:rPr>
              <a:t> dan </a:t>
            </a:r>
            <a:r>
              <a:rPr lang="en-ID" sz="2000" b="0" i="0" dirty="0" err="1">
                <a:effectLst/>
                <a:latin typeface="__Inter_9d3317"/>
                <a:cs typeface="+mj-cs"/>
              </a:rPr>
              <a:t>berita</a:t>
            </a:r>
            <a:r>
              <a:rPr lang="en-ID" sz="2000" b="0" i="0" dirty="0">
                <a:effectLst/>
                <a:latin typeface="__Inter_9d3317"/>
                <a:cs typeface="+mj-cs"/>
              </a:rPr>
              <a:t> </a:t>
            </a:r>
            <a:r>
              <a:rPr lang="en-ID" sz="2000" b="0" i="0" dirty="0" err="1">
                <a:effectLst/>
                <a:latin typeface="__Inter_9d3317"/>
                <a:cs typeface="+mj-cs"/>
              </a:rPr>
              <a:t>gembira</a:t>
            </a:r>
            <a:r>
              <a:rPr lang="en-ID" sz="2000" b="0" i="0" dirty="0">
                <a:effectLst/>
                <a:latin typeface="__Inter_9d3317"/>
                <a:cs typeface="+mj-cs"/>
              </a:rPr>
              <a:t> </a:t>
            </a:r>
            <a:r>
              <a:rPr lang="en-ID" sz="2000" b="0" i="0" dirty="0" err="1">
                <a:effectLst/>
                <a:latin typeface="__Inter_9d3317"/>
                <a:cs typeface="+mj-cs"/>
              </a:rPr>
              <a:t>bagi</a:t>
            </a:r>
            <a:r>
              <a:rPr lang="en-ID" sz="2000" b="0" i="0" dirty="0">
                <a:effectLst/>
                <a:latin typeface="__Inter_9d3317"/>
                <a:cs typeface="+mj-cs"/>
              </a:rPr>
              <a:t> orang-orang </a:t>
            </a:r>
            <a:r>
              <a:rPr lang="en-ID" sz="2000" b="0" i="0" dirty="0" err="1">
                <a:effectLst/>
                <a:latin typeface="__Inter_9d3317"/>
                <a:cs typeface="+mj-cs"/>
              </a:rPr>
              <a:t>mukmin</a:t>
            </a:r>
            <a:r>
              <a:rPr lang="en-ID" sz="2000" b="0" i="0" dirty="0">
                <a:effectLst/>
                <a:latin typeface="__Inter_9d3317"/>
                <a:cs typeface="+mj-cs"/>
              </a:rPr>
              <a:t>,</a:t>
            </a:r>
            <a:r>
              <a:rPr lang="id-ID" sz="2000" b="0" i="0" dirty="0">
                <a:effectLst/>
                <a:latin typeface="__Inter_9d3317"/>
                <a:cs typeface="+mj-cs"/>
              </a:rPr>
              <a:t> </a:t>
            </a:r>
            <a:r>
              <a:rPr lang="id-ID" sz="2000" dirty="0">
                <a:latin typeface="Times New Roman" panose="02020603050405020304" pitchFamily="18" charset="0"/>
                <a:cs typeface="+mj-cs"/>
              </a:rPr>
              <a:t>QS. An-Naml </a:t>
            </a:r>
            <a:r>
              <a:rPr lang="en-ID" sz="2000" dirty="0">
                <a:latin typeface="Times New Roman" panose="02020603050405020304" pitchFamily="18" charset="0"/>
                <a:cs typeface="+mj-cs"/>
              </a:rPr>
              <a:t>: 2</a:t>
            </a:r>
            <a:endParaRPr lang="en-ID" sz="2000" dirty="0"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BEE7B1-E0C6-0254-F71F-6C284E010D58}"/>
              </a:ext>
            </a:extLst>
          </p:cNvPr>
          <p:cNvSpPr txBox="1"/>
          <p:nvPr/>
        </p:nvSpPr>
        <p:spPr>
          <a:xfrm>
            <a:off x="724358" y="3188856"/>
            <a:ext cx="50493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d-ID" sz="2000" dirty="0">
              <a:solidFill>
                <a:srgbClr val="111827"/>
              </a:solidFill>
              <a:latin typeface="__omar_6952f9"/>
              <a:cs typeface="+mj-cs"/>
            </a:endParaRPr>
          </a:p>
          <a:p>
            <a:r>
              <a:rPr lang="id-ID" sz="2000" b="0" i="0" dirty="0">
                <a:solidFill>
                  <a:srgbClr val="111827"/>
                </a:solidFill>
                <a:effectLst/>
                <a:latin typeface="__omar_6952f9"/>
                <a:cs typeface="+mj-cs"/>
              </a:rPr>
              <a:t> </a:t>
            </a:r>
            <a:r>
              <a:rPr lang="ar-SA" sz="2000" b="0" i="0" dirty="0">
                <a:solidFill>
                  <a:srgbClr val="111827"/>
                </a:solidFill>
                <a:effectLst/>
                <a:latin typeface="__omar_6952f9"/>
                <a:cs typeface="+mj-cs"/>
              </a:rPr>
              <a:t>هُدًى وَّرَحْمَةً لِّلْمُحْسِنِيْنَۙ ۝٣</a:t>
            </a:r>
            <a:r>
              <a:rPr lang="id-ID" sz="2000" b="0" i="0" dirty="0">
                <a:solidFill>
                  <a:srgbClr val="111827"/>
                </a:solidFill>
                <a:effectLst/>
                <a:latin typeface="__omar_6952f9"/>
                <a:cs typeface="+mj-cs"/>
              </a:rPr>
              <a:t> </a:t>
            </a:r>
          </a:p>
          <a:p>
            <a:r>
              <a:rPr lang="en-ID" sz="2000" b="0" i="0" dirty="0" err="1">
                <a:effectLst/>
                <a:latin typeface="__Inter_9d3317"/>
                <a:cs typeface="+mj-cs"/>
              </a:rPr>
              <a:t>sebagai</a:t>
            </a:r>
            <a:r>
              <a:rPr lang="en-ID" sz="2000" b="0" i="0" dirty="0">
                <a:effectLst/>
                <a:latin typeface="__Inter_9d3317"/>
                <a:cs typeface="+mj-cs"/>
              </a:rPr>
              <a:t> </a:t>
            </a:r>
            <a:r>
              <a:rPr lang="en-ID" sz="2000" b="0" i="0" dirty="0" err="1">
                <a:effectLst/>
                <a:latin typeface="__Inter_9d3317"/>
                <a:cs typeface="+mj-cs"/>
              </a:rPr>
              <a:t>petunjuk</a:t>
            </a:r>
            <a:r>
              <a:rPr lang="en-ID" sz="2000" b="0" i="0" dirty="0">
                <a:effectLst/>
                <a:latin typeface="__Inter_9d3317"/>
                <a:cs typeface="+mj-cs"/>
              </a:rPr>
              <a:t> dan </a:t>
            </a:r>
            <a:r>
              <a:rPr lang="en-ID" sz="2000" b="0" i="0" dirty="0" err="1">
                <a:effectLst/>
                <a:latin typeface="__Inter_9d3317"/>
                <a:cs typeface="+mj-cs"/>
              </a:rPr>
              <a:t>rahmat</a:t>
            </a:r>
            <a:r>
              <a:rPr lang="en-ID" sz="2000" b="0" i="0" dirty="0">
                <a:effectLst/>
                <a:latin typeface="__Inter_9d3317"/>
                <a:cs typeface="+mj-cs"/>
              </a:rPr>
              <a:t> </a:t>
            </a:r>
            <a:r>
              <a:rPr lang="en-ID" sz="2000" b="0" i="0" dirty="0" err="1">
                <a:effectLst/>
                <a:latin typeface="__Inter_9d3317"/>
                <a:cs typeface="+mj-cs"/>
              </a:rPr>
              <a:t>bagi</a:t>
            </a:r>
            <a:r>
              <a:rPr lang="en-ID" sz="2000" b="0" i="0" dirty="0">
                <a:effectLst/>
                <a:latin typeface="__Inter_9d3317"/>
                <a:cs typeface="+mj-cs"/>
              </a:rPr>
              <a:t> orang-orang yang </a:t>
            </a:r>
            <a:r>
              <a:rPr lang="en-ID" sz="2000" b="0" i="0" dirty="0" err="1">
                <a:effectLst/>
                <a:latin typeface="__Inter_9d3317"/>
                <a:cs typeface="+mj-cs"/>
              </a:rPr>
              <a:t>berbuat</a:t>
            </a:r>
            <a:r>
              <a:rPr lang="en-ID" sz="2000" b="0" i="0" dirty="0">
                <a:effectLst/>
                <a:latin typeface="__Inter_9d3317"/>
                <a:cs typeface="+mj-cs"/>
              </a:rPr>
              <a:t> </a:t>
            </a:r>
            <a:r>
              <a:rPr lang="en-ID" sz="2000" b="0" i="0" dirty="0" err="1">
                <a:effectLst/>
                <a:latin typeface="__Inter_9d3317"/>
                <a:cs typeface="+mj-cs"/>
              </a:rPr>
              <a:t>kebaikan</a:t>
            </a:r>
            <a:r>
              <a:rPr lang="en-ID" sz="2000" b="0" i="0" dirty="0">
                <a:effectLst/>
                <a:latin typeface="__Inter_9d3317"/>
                <a:cs typeface="+mj-cs"/>
              </a:rPr>
              <a:t>,</a:t>
            </a:r>
            <a:r>
              <a:rPr lang="id-ID" sz="2000" b="0" i="0" dirty="0">
                <a:effectLst/>
                <a:latin typeface="__Inter_9d3317"/>
                <a:cs typeface="+mj-cs"/>
              </a:rPr>
              <a:t> </a:t>
            </a:r>
            <a:r>
              <a:rPr lang="en-ID" sz="2000" dirty="0">
                <a:latin typeface="Times New Roman" panose="02020603050405020304" pitchFamily="18" charset="0"/>
                <a:cs typeface="+mj-cs"/>
              </a:rPr>
              <a:t>(QS </a:t>
            </a:r>
            <a:r>
              <a:rPr lang="id-ID" sz="2000" dirty="0">
                <a:latin typeface="Times New Roman" panose="02020603050405020304" pitchFamily="18" charset="0"/>
                <a:cs typeface="+mj-cs"/>
              </a:rPr>
              <a:t>Lukman </a:t>
            </a:r>
            <a:r>
              <a:rPr lang="en-ID" sz="2000" dirty="0">
                <a:latin typeface="Times New Roman" panose="02020603050405020304" pitchFamily="18" charset="0"/>
                <a:cs typeface="+mj-cs"/>
              </a:rPr>
              <a:t>:3)</a:t>
            </a:r>
            <a:endParaRPr lang="en-ID" sz="2000" dirty="0"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26736C-E03F-F744-381B-03308F7B1395}"/>
              </a:ext>
            </a:extLst>
          </p:cNvPr>
          <p:cNvSpPr txBox="1"/>
          <p:nvPr/>
        </p:nvSpPr>
        <p:spPr>
          <a:xfrm>
            <a:off x="625207" y="4862902"/>
            <a:ext cx="1035861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d-ID" sz="2000" dirty="0">
              <a:solidFill>
                <a:srgbClr val="111827"/>
              </a:solidFill>
              <a:latin typeface="__omar_6952f9"/>
              <a:cs typeface="+mj-cs"/>
            </a:endParaRPr>
          </a:p>
          <a:p>
            <a:r>
              <a:rPr lang="ar-SA" sz="2000" b="0" i="0" dirty="0">
                <a:solidFill>
                  <a:srgbClr val="111827"/>
                </a:solidFill>
                <a:effectLst/>
                <a:latin typeface="__omar_6952f9"/>
                <a:cs typeface="+mj-cs"/>
              </a:rPr>
              <a:t>اِنَّآ اَنْزَلْنَآ اِلَيْكَ الْكِتٰبَ بِالْحَقِّ فَاعْبُدِ اللّٰهَ مُخْلِصًا لَّهُ الدِّيْنَۗ ۝٢</a:t>
            </a:r>
            <a:r>
              <a:rPr lang="id-ID" sz="2000" b="0" i="0" dirty="0">
                <a:solidFill>
                  <a:srgbClr val="111827"/>
                </a:solidFill>
                <a:effectLst/>
                <a:latin typeface="__omar_6952f9"/>
                <a:cs typeface="+mj-cs"/>
              </a:rPr>
              <a:t> </a:t>
            </a:r>
          </a:p>
          <a:p>
            <a:r>
              <a:rPr lang="en-ID" sz="2000" b="0" i="0" dirty="0" err="1">
                <a:effectLst/>
                <a:latin typeface="__Inter_9d3317"/>
                <a:cs typeface="+mj-cs"/>
              </a:rPr>
              <a:t>Sesungguhnya</a:t>
            </a:r>
            <a:r>
              <a:rPr lang="en-ID" sz="2000" b="0" i="0" dirty="0">
                <a:effectLst/>
                <a:latin typeface="__Inter_9d3317"/>
                <a:cs typeface="+mj-cs"/>
              </a:rPr>
              <a:t> Kami </a:t>
            </a:r>
            <a:r>
              <a:rPr lang="en-ID" sz="2000" b="0" i="0" dirty="0" err="1">
                <a:effectLst/>
                <a:latin typeface="__Inter_9d3317"/>
                <a:cs typeface="+mj-cs"/>
              </a:rPr>
              <a:t>menurunkan</a:t>
            </a:r>
            <a:r>
              <a:rPr lang="en-ID" sz="2000" b="0" i="0" dirty="0">
                <a:effectLst/>
                <a:latin typeface="__Inter_9d3317"/>
                <a:cs typeface="+mj-cs"/>
              </a:rPr>
              <a:t> Kitab (Al-Qur’an) </a:t>
            </a:r>
            <a:r>
              <a:rPr lang="en-ID" sz="2000" b="0" i="0" dirty="0" err="1">
                <a:effectLst/>
                <a:latin typeface="__Inter_9d3317"/>
                <a:cs typeface="+mj-cs"/>
              </a:rPr>
              <a:t>kepadamu</a:t>
            </a:r>
            <a:r>
              <a:rPr lang="en-ID" sz="2000" b="0" i="0" dirty="0">
                <a:effectLst/>
                <a:latin typeface="__Inter_9d3317"/>
                <a:cs typeface="+mj-cs"/>
              </a:rPr>
              <a:t> (Nabi Muhammad) </a:t>
            </a:r>
            <a:r>
              <a:rPr lang="en-ID" sz="2000" b="0" i="0" dirty="0" err="1">
                <a:effectLst/>
                <a:latin typeface="__Inter_9d3317"/>
                <a:cs typeface="+mj-cs"/>
              </a:rPr>
              <a:t>dengan</a:t>
            </a:r>
            <a:r>
              <a:rPr lang="en-ID" sz="2000" b="0" i="0" dirty="0">
                <a:effectLst/>
                <a:latin typeface="__Inter_9d3317"/>
                <a:cs typeface="+mj-cs"/>
              </a:rPr>
              <a:t> </a:t>
            </a:r>
            <a:r>
              <a:rPr lang="en-ID" sz="2000" b="0" i="0" dirty="0" err="1">
                <a:effectLst/>
                <a:latin typeface="__Inter_9d3317"/>
                <a:cs typeface="+mj-cs"/>
              </a:rPr>
              <a:t>hak</a:t>
            </a:r>
            <a:r>
              <a:rPr lang="en-ID" sz="2000" b="0" i="0" dirty="0">
                <a:effectLst/>
                <a:latin typeface="__Inter_9d3317"/>
                <a:cs typeface="+mj-cs"/>
              </a:rPr>
              <a:t>. Maka, </a:t>
            </a:r>
            <a:r>
              <a:rPr lang="en-ID" sz="2000" b="0" i="0" dirty="0" err="1">
                <a:effectLst/>
                <a:latin typeface="__Inter_9d3317"/>
                <a:cs typeface="+mj-cs"/>
              </a:rPr>
              <a:t>sembahlah</a:t>
            </a:r>
            <a:r>
              <a:rPr lang="en-ID" sz="2000" b="0" i="0" dirty="0">
                <a:effectLst/>
                <a:latin typeface="__Inter_9d3317"/>
                <a:cs typeface="+mj-cs"/>
              </a:rPr>
              <a:t> Allah </a:t>
            </a:r>
            <a:r>
              <a:rPr lang="en-ID" sz="2000" b="0" i="0" dirty="0" err="1">
                <a:effectLst/>
                <a:latin typeface="__Inter_9d3317"/>
                <a:cs typeface="+mj-cs"/>
              </a:rPr>
              <a:t>dengan</a:t>
            </a:r>
            <a:r>
              <a:rPr lang="en-ID" sz="2000" b="0" i="0" dirty="0">
                <a:effectLst/>
                <a:latin typeface="__Inter_9d3317"/>
                <a:cs typeface="+mj-cs"/>
              </a:rPr>
              <a:t> </a:t>
            </a:r>
            <a:r>
              <a:rPr lang="en-ID" sz="2000" b="0" i="0" dirty="0" err="1">
                <a:effectLst/>
                <a:latin typeface="__Inter_9d3317"/>
                <a:cs typeface="+mj-cs"/>
              </a:rPr>
              <a:t>mengikhlaskan</a:t>
            </a:r>
            <a:r>
              <a:rPr lang="en-ID" sz="2000" b="0" i="0" dirty="0">
                <a:effectLst/>
                <a:latin typeface="__Inter_9d3317"/>
                <a:cs typeface="+mj-cs"/>
              </a:rPr>
              <a:t> </a:t>
            </a:r>
            <a:r>
              <a:rPr lang="en-ID" sz="2000" b="0" i="0" dirty="0" err="1">
                <a:effectLst/>
                <a:latin typeface="__Inter_9d3317"/>
                <a:cs typeface="+mj-cs"/>
              </a:rPr>
              <a:t>ketaatan</a:t>
            </a:r>
            <a:r>
              <a:rPr lang="en-ID" sz="2000" b="0" i="0" dirty="0">
                <a:effectLst/>
                <a:latin typeface="__Inter_9d3317"/>
                <a:cs typeface="+mj-cs"/>
              </a:rPr>
              <a:t> </a:t>
            </a:r>
            <a:r>
              <a:rPr lang="en-ID" sz="2000" b="0" i="0" dirty="0" err="1">
                <a:effectLst/>
                <a:latin typeface="__Inter_9d3317"/>
                <a:cs typeface="+mj-cs"/>
              </a:rPr>
              <a:t>kepada</a:t>
            </a:r>
            <a:r>
              <a:rPr lang="en-ID" sz="2000" b="0" i="0" dirty="0">
                <a:effectLst/>
                <a:latin typeface="__Inter_9d3317"/>
                <a:cs typeface="+mj-cs"/>
              </a:rPr>
              <a:t>-Nya.</a:t>
            </a:r>
            <a:r>
              <a:rPr lang="id-ID" sz="2000" b="0" i="0" dirty="0">
                <a:effectLst/>
                <a:latin typeface="__Inter_9d3317"/>
                <a:cs typeface="+mj-cs"/>
              </a:rPr>
              <a:t> </a:t>
            </a:r>
            <a:r>
              <a:rPr lang="id-ID" sz="2000" b="1" i="0" dirty="0">
                <a:effectLst/>
                <a:latin typeface="__Inter_9d3317"/>
                <a:cs typeface="+mj-cs"/>
              </a:rPr>
              <a:t>QS. Azzumar : 2</a:t>
            </a:r>
            <a:endParaRPr lang="en-ID" sz="2000" b="1" dirty="0"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1D1ECE-5282-318E-3A18-F6B7CCBE6F5E}"/>
              </a:ext>
            </a:extLst>
          </p:cNvPr>
          <p:cNvSpPr txBox="1"/>
          <p:nvPr/>
        </p:nvSpPr>
        <p:spPr>
          <a:xfrm>
            <a:off x="6055603" y="2120104"/>
            <a:ext cx="536797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br>
              <a:rPr lang="ar-SA" b="1" dirty="0"/>
            </a:br>
            <a:r>
              <a:rPr lang="ar-SA" b="1" i="0" dirty="0">
                <a:solidFill>
                  <a:srgbClr val="111827"/>
                </a:solidFill>
                <a:effectLst/>
                <a:latin typeface="__omar_6952f9"/>
              </a:rPr>
              <a:t>يٰٓاَيُّهَا النَّاسُ اِنَّا خَلَقْنٰكُمْ مِّنْ ذَكَرٍ وَّاُنْثٰى وَجَعَلْنٰكُمْ شُعُوْبًا وَّقَبَاۤىِٕلَ لِتَعَارَفُوْاۚ اِنَّ اَكْرَمَكُمْ عِنْدَ اللّٰهِ اَتْقٰىكُمْۗ اِنَّ اللّٰهَ عَلِيْمٌ خَبِيْرٌ </a:t>
            </a:r>
            <a:endParaRPr lang="id-ID" b="1" i="0" dirty="0">
              <a:solidFill>
                <a:srgbClr val="111827"/>
              </a:solidFill>
              <a:effectLst/>
              <a:latin typeface="__omar_6952f9"/>
            </a:endParaRPr>
          </a:p>
          <a:p>
            <a:pPr algn="just"/>
            <a:r>
              <a:rPr lang="en-ID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Artinya</a:t>
            </a:r>
            <a:r>
              <a:rPr lang="en-ID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Wahai</a:t>
            </a:r>
            <a:r>
              <a:rPr lang="en-ID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ID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sesungguhnya</a:t>
            </a:r>
            <a:r>
              <a:rPr lang="en-ID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Kami </a:t>
            </a:r>
            <a:r>
              <a:rPr lang="en-ID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ID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menciptakan</a:t>
            </a:r>
            <a:r>
              <a:rPr lang="en-ID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kamu</a:t>
            </a:r>
            <a:r>
              <a:rPr lang="en-ID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seorang</a:t>
            </a:r>
            <a:r>
              <a:rPr lang="en-ID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laki-laki</a:t>
            </a:r>
            <a:r>
              <a:rPr lang="en-ID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perempuan</a:t>
            </a:r>
            <a:r>
              <a:rPr lang="en-ID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Kemudian</a:t>
            </a:r>
            <a:r>
              <a:rPr lang="en-ID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Kami </a:t>
            </a:r>
            <a:r>
              <a:rPr lang="en-ID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menjadikan</a:t>
            </a:r>
            <a:r>
              <a:rPr lang="en-ID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kamu</a:t>
            </a:r>
            <a:r>
              <a:rPr lang="en-ID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berbangsa-bangsa</a:t>
            </a:r>
            <a:r>
              <a:rPr lang="en-ID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bersuku-suku</a:t>
            </a:r>
            <a:r>
              <a:rPr lang="en-ID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agar </a:t>
            </a:r>
            <a:r>
              <a:rPr lang="en-ID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kamu</a:t>
            </a:r>
            <a:r>
              <a:rPr lang="en-ID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saling</a:t>
            </a:r>
            <a:r>
              <a:rPr lang="en-ID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mengenal</a:t>
            </a:r>
            <a:r>
              <a:rPr lang="en-ID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Sesungguhnya</a:t>
            </a:r>
            <a:r>
              <a:rPr lang="en-ID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paling </a:t>
            </a:r>
            <a:r>
              <a:rPr lang="en-ID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mulia</a:t>
            </a:r>
            <a:r>
              <a:rPr lang="en-ID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ID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kamu</a:t>
            </a:r>
            <a:r>
              <a:rPr lang="en-ID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sisi</a:t>
            </a:r>
            <a:r>
              <a:rPr lang="en-ID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Allah </a:t>
            </a:r>
            <a:r>
              <a:rPr lang="en-ID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orang yang paling </a:t>
            </a:r>
            <a:r>
              <a:rPr lang="en-ID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bertakwa</a:t>
            </a:r>
            <a:r>
              <a:rPr lang="en-ID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Sesungguhnya</a:t>
            </a:r>
            <a:r>
              <a:rPr lang="en-ID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Allah Maha </a:t>
            </a:r>
            <a:r>
              <a:rPr lang="en-ID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Mengetahui</a:t>
            </a:r>
            <a:r>
              <a:rPr lang="en-ID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lagi</a:t>
            </a:r>
            <a:r>
              <a:rPr lang="en-ID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Mahateliti</a:t>
            </a:r>
            <a:r>
              <a:rPr lang="en-ID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id-ID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(QS. Al-Hujurat : 13)</a:t>
            </a:r>
            <a:endParaRPr lang="id-ID" b="0" i="0" dirty="0">
              <a:solidFill>
                <a:srgbClr val="111827"/>
              </a:solidFill>
              <a:effectLst/>
              <a:latin typeface="__omar_6952f9"/>
            </a:endParaRPr>
          </a:p>
        </p:txBody>
      </p:sp>
    </p:spTree>
    <p:extLst>
      <p:ext uri="{BB962C8B-B14F-4D97-AF65-F5344CB8AC3E}">
        <p14:creationId xmlns:p14="http://schemas.microsoft.com/office/powerpoint/2010/main" val="2529417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9A36B-9020-4C1D-FC3F-559A71BDA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ontoh Kitab Karya Ulama yang Berisi Periwayatan Hadits – Al I'tishom">
            <a:extLst>
              <a:ext uri="{FF2B5EF4-FFF2-40B4-BE49-F238E27FC236}">
                <a16:creationId xmlns:a16="http://schemas.microsoft.com/office/drawing/2014/main" id="{8BB41B8E-5943-FE8F-5266-53791ED01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8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CA2945-7BA5-73A0-3F70-322F0D362B05}"/>
              </a:ext>
            </a:extLst>
          </p:cNvPr>
          <p:cNvSpPr txBox="1"/>
          <p:nvPr/>
        </p:nvSpPr>
        <p:spPr>
          <a:xfrm>
            <a:off x="1024568" y="804244"/>
            <a:ext cx="927436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d-ID" sz="2400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ID" sz="2400" b="1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ID" sz="2400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Taqwa</a:t>
            </a:r>
            <a:endParaRPr lang="id-ID" sz="2400" b="1" i="0" dirty="0"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id-ID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ID" sz="240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enjaga</a:t>
            </a:r>
            <a:r>
              <a:rPr lang="en-ID" sz="240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jiwa</a:t>
            </a:r>
            <a:r>
              <a:rPr lang="en-ID" sz="240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40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segala</a:t>
            </a:r>
            <a:r>
              <a:rPr lang="en-ID" sz="240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perbuatan</a:t>
            </a:r>
            <a:r>
              <a:rPr lang="en-ID" sz="240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dosa</a:t>
            </a:r>
            <a:endParaRPr lang="id-ID" sz="2400" i="0" dirty="0"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id-ID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ID" sz="240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eninggalkan</a:t>
            </a:r>
            <a:r>
              <a:rPr lang="en-ID" sz="240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ID" sz="240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dilarang</a:t>
            </a:r>
            <a:r>
              <a:rPr lang="en-ID" sz="240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oleh Allah SWT. </a:t>
            </a:r>
            <a:endParaRPr lang="id-ID" sz="2400" i="0" dirty="0"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en-ID" sz="240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Seseorang</a:t>
            </a:r>
            <a:r>
              <a:rPr lang="en-ID" sz="240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bertaqwa</a:t>
            </a:r>
            <a:r>
              <a:rPr lang="en-ID" sz="240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juga </a:t>
            </a:r>
            <a:r>
              <a:rPr lang="en-ID" sz="240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240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senantiasa</a:t>
            </a:r>
            <a:r>
              <a:rPr lang="en-ID" sz="240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menaati</a:t>
            </a:r>
            <a:r>
              <a:rPr lang="en-ID" sz="240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segala</a:t>
            </a:r>
            <a:r>
              <a:rPr lang="en-ID" sz="240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perintah</a:t>
            </a:r>
            <a:r>
              <a:rPr lang="id-ID" sz="240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larangan</a:t>
            </a:r>
            <a:r>
              <a:rPr lang="en-ID" sz="240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-Nya.</a:t>
            </a:r>
            <a:endParaRPr lang="en-I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A12497-966A-789B-5E02-543550770216}"/>
              </a:ext>
            </a:extLst>
          </p:cNvPr>
          <p:cNvSpPr txBox="1"/>
          <p:nvPr/>
        </p:nvSpPr>
        <p:spPr>
          <a:xfrm>
            <a:off x="1024568" y="3040006"/>
            <a:ext cx="711481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D. Manfaat Bertaqwa :</a:t>
            </a:r>
          </a:p>
          <a:p>
            <a:pPr marL="342900" indent="-342900">
              <a:buAutoNum type="arabicPeriod"/>
            </a:pPr>
            <a:r>
              <a:rPr lang="sv-SE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Diberi rahmat dan ampunan-Nya</a:t>
            </a:r>
            <a:endParaRPr lang="id-ID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Diberi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kemampuan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membedakan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hak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batil</a:t>
            </a:r>
            <a:endParaRPr lang="id-ID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fi-FI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Diberi jalan keluar dan rezeki tak disangka</a:t>
            </a:r>
            <a:endParaRPr lang="id-ID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Diberi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petunjuk</a:t>
            </a:r>
            <a:endParaRPr lang="id-ID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id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Balasan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kebaikan</a:t>
            </a:r>
            <a:endParaRPr lang="en-ID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Diberi</a:t>
            </a:r>
            <a:r>
              <a:rPr lang="en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pengajaran</a:t>
            </a:r>
            <a:r>
              <a:rPr lang="id-ID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Surga</a:t>
            </a:r>
            <a:endParaRPr lang="en-ID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en-I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45DFC4-FD2C-8808-C652-EEBF933D2E76}"/>
              </a:ext>
            </a:extLst>
          </p:cNvPr>
          <p:cNvSpPr txBox="1"/>
          <p:nvPr/>
        </p:nvSpPr>
        <p:spPr>
          <a:xfrm>
            <a:off x="0" y="-4664"/>
            <a:ext cx="12192000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id-ID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Karakteristik, Sifat, Fungsi dan Manfaat Taqwa </a:t>
            </a:r>
            <a:r>
              <a:rPr lang="id-ID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(Lanjutan)</a:t>
            </a:r>
            <a:r>
              <a:rPr lang="id-ID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D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754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1694</TotalTime>
  <Words>1844</Words>
  <Application>Microsoft Office PowerPoint</Application>
  <PresentationFormat>Widescreen</PresentationFormat>
  <Paragraphs>168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__Inter_9d3317</vt:lpstr>
      <vt:lpstr>__omar_6952f9</vt:lpstr>
      <vt:lpstr>Arial</vt:lpstr>
      <vt:lpstr>Arial Black</vt:lpstr>
      <vt:lpstr>Arial Rounded MT Bold</vt:lpstr>
      <vt:lpstr>Bernard MT Condensed</vt:lpstr>
      <vt:lpstr>Calibri</vt:lpstr>
      <vt:lpstr>Calibri Light</vt:lpstr>
      <vt:lpstr>inherit</vt:lpstr>
      <vt:lpstr>Inter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Akhmad ivan</dc:creator>
  <cp:lastModifiedBy>fariharahmah429@gmail.com</cp:lastModifiedBy>
  <cp:revision>43</cp:revision>
  <dcterms:created xsi:type="dcterms:W3CDTF">2022-09-16T12:37:10Z</dcterms:created>
  <dcterms:modified xsi:type="dcterms:W3CDTF">2024-12-15T21:04:56Z</dcterms:modified>
</cp:coreProperties>
</file>